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Lato Light"/>
      <p:regular r:id="rId46"/>
      <p:bold r:id="rId47"/>
      <p:italic r:id="rId48"/>
      <p:boldItalic r:id="rId49"/>
    </p:embeddedFont>
    <p:embeddedFont>
      <p:font typeface="Gothic A1 SemiBold"/>
      <p:regular r:id="rId50"/>
      <p:bold r:id="rId51"/>
    </p:embeddedFont>
    <p:embeddedFont>
      <p:font typeface="Gothic A1"/>
      <p:regular r:id="rId52"/>
      <p:bold r:id="rId53"/>
    </p:embeddedFont>
    <p:embeddedFont>
      <p:font typeface="Gothic A1 Medium"/>
      <p:regular r:id="rId54"/>
      <p:bold r:id="rId55"/>
    </p:embeddedFont>
    <p:embeddedFont>
      <p:font typeface="Gothic A1 Light"/>
      <p:regular r:id="rId56"/>
      <p:bold r:id="rId57"/>
    </p:embeddedFont>
    <p:embeddedFont>
      <p:font typeface="Gothic A1 Thin"/>
      <p:regular r:id="rId58"/>
      <p:bold r:id="rId59"/>
    </p:embeddedFont>
    <p:embeddedFont>
      <p:font typeface="Nanum Gothic"/>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A4A3A4"/>
          </p15:clr>
        </p15:guide>
        <p15:guide id="2" orient="horz" pos="1620">
          <p15:clr>
            <a:srgbClr val="A4A3A4"/>
          </p15:clr>
        </p15:guide>
        <p15:guide id="3" pos="396">
          <p15:clr>
            <a:srgbClr val="A4A3A4"/>
          </p15:clr>
        </p15:guide>
        <p15:guide id="4" pos="5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D92404A-E457-4911-A7B4-FA2796B5B991}">
  <a:tblStyle styleId="{7D92404A-E457-4911-A7B4-FA2796B5B9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760"/>
        <p:guide pos="1620" orient="horz"/>
        <p:guide pos="396"/>
        <p:guide pos="536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LatoLight-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Light-italic.fntdata"/><Relationship Id="rId47" Type="http://schemas.openxmlformats.org/officeDocument/2006/relationships/font" Target="fonts/LatoLight-bold.fntdata"/><Relationship Id="rId49" Type="http://schemas.openxmlformats.org/officeDocument/2006/relationships/font" Target="fonts/La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NanumGothic-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anumGothic-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thicA1SemiBold-bold.fntdata"/><Relationship Id="rId50" Type="http://schemas.openxmlformats.org/officeDocument/2006/relationships/font" Target="fonts/GothicA1SemiBold-regular.fntdata"/><Relationship Id="rId53" Type="http://schemas.openxmlformats.org/officeDocument/2006/relationships/font" Target="fonts/GothicA1-bold.fntdata"/><Relationship Id="rId52" Type="http://schemas.openxmlformats.org/officeDocument/2006/relationships/font" Target="fonts/GothicA1-regular.fntdata"/><Relationship Id="rId11" Type="http://schemas.openxmlformats.org/officeDocument/2006/relationships/slide" Target="slides/slide5.xml"/><Relationship Id="rId55" Type="http://schemas.openxmlformats.org/officeDocument/2006/relationships/font" Target="fonts/GothicA1Medium-bold.fntdata"/><Relationship Id="rId10" Type="http://schemas.openxmlformats.org/officeDocument/2006/relationships/slide" Target="slides/slide4.xml"/><Relationship Id="rId54" Type="http://schemas.openxmlformats.org/officeDocument/2006/relationships/font" Target="fonts/GothicA1Medium-regular.fntdata"/><Relationship Id="rId13" Type="http://schemas.openxmlformats.org/officeDocument/2006/relationships/slide" Target="slides/slide7.xml"/><Relationship Id="rId57" Type="http://schemas.openxmlformats.org/officeDocument/2006/relationships/font" Target="fonts/GothicA1Light-bold.fntdata"/><Relationship Id="rId12" Type="http://schemas.openxmlformats.org/officeDocument/2006/relationships/slide" Target="slides/slide6.xml"/><Relationship Id="rId56" Type="http://schemas.openxmlformats.org/officeDocument/2006/relationships/font" Target="fonts/GothicA1Light-regular.fntdata"/><Relationship Id="rId15" Type="http://schemas.openxmlformats.org/officeDocument/2006/relationships/slide" Target="slides/slide9.xml"/><Relationship Id="rId59" Type="http://schemas.openxmlformats.org/officeDocument/2006/relationships/font" Target="fonts/GothicA1Thin-bold.fntdata"/><Relationship Id="rId14" Type="http://schemas.openxmlformats.org/officeDocument/2006/relationships/slide" Target="slides/slide8.xml"/><Relationship Id="rId58" Type="http://schemas.openxmlformats.org/officeDocument/2006/relationships/font" Target="fonts/GothicA1Thin-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1pPr>
            <a:lvl2pPr indent="-228600" lvl="1" marL="914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2pPr>
            <a:lvl3pPr indent="-228600" lvl="2" marL="1371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3pPr>
            <a:lvl4pPr indent="-228600" lvl="3" marL="1828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4pPr>
            <a:lvl5pPr indent="-228600" lvl="4" marL="22860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5pPr>
            <a:lvl6pPr indent="-228600" lvl="5" marL="2743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mniya.tistory.com/26"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152b71b8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이</a:t>
            </a:r>
            <a:r>
              <a:rPr lang="en-US"/>
              <a:t>번 시간은 </a:t>
            </a:r>
            <a:r>
              <a:rPr lang="en-US"/>
              <a:t>핵</a:t>
            </a:r>
            <a:r>
              <a:rPr lang="en-US"/>
              <a:t>심 키워드를 추출하는 과정을 알아보겠습니다.</a:t>
            </a:r>
            <a:endParaRPr/>
          </a:p>
        </p:txBody>
      </p:sp>
      <p:sp>
        <p:nvSpPr>
          <p:cNvPr id="87" name="Google Shape;87;g6152b71b8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1e8fc638e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1e8fc638e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다음은 IDF 값을 계산해 보겠습니다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IDF는 각 토큰이 얼마나 많은 문서에 등장했는지 문서 빈도를 계산합니다.</a:t>
            </a:r>
            <a:endParaRPr sz="1200"/>
          </a:p>
          <a:p>
            <a:pPr indent="0" lvl="0" marL="0" rtl="0" algn="l">
              <a:spcBef>
                <a:spcPts val="0"/>
              </a:spcBef>
              <a:spcAft>
                <a:spcPts val="0"/>
              </a:spcAft>
              <a:buNone/>
            </a:pPr>
            <a:r>
              <a:rPr lang="en-US" sz="1200"/>
              <a:t>총문서는 2개이고 각 토큰 별로 몇개 문서에 등장했는지 세어 봅니다.</a:t>
            </a:r>
            <a:endParaRPr sz="1200"/>
          </a:p>
          <a:p>
            <a:pPr indent="0" lvl="0" marL="0" rtl="0" algn="l">
              <a:spcBef>
                <a:spcPts val="0"/>
              </a:spcBef>
              <a:spcAft>
                <a:spcPts val="0"/>
              </a:spcAft>
              <a:buNone/>
            </a:pPr>
            <a:r>
              <a:rPr lang="en-US" sz="1200"/>
              <a:t>the의 경우 문서가 등장한 수가 2개 이기 때문에 Log(2/2) 계산하면 0 이 나옵니다.</a:t>
            </a:r>
            <a:endParaRPr sz="1200"/>
          </a:p>
          <a:p>
            <a:pPr indent="0" lvl="0" marL="0" rtl="0" algn="l">
              <a:spcBef>
                <a:spcPts val="0"/>
              </a:spcBef>
              <a:spcAft>
                <a:spcPts val="0"/>
              </a:spcAft>
              <a:buNone/>
            </a:pPr>
            <a:r>
              <a:rPr lang="en-US" sz="1200"/>
              <a:t>모든 문서에 공통으로 등장한 단어는 IDF 값이 작아져서 중요도나 낮아질수 있습니다.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cat의 경우 문서1에 등장했기 때문에 log(½)의 역수를 취하면 0.301이 산출 됩니다.</a:t>
            </a:r>
            <a:endParaRPr sz="1200"/>
          </a:p>
          <a:p>
            <a:pPr indent="0" lvl="0" marL="0" rtl="0" algn="l">
              <a:spcBef>
                <a:spcPts val="0"/>
              </a:spcBef>
              <a:spcAft>
                <a:spcPts val="0"/>
              </a:spcAft>
              <a:buNone/>
            </a:pPr>
            <a:r>
              <a:rPr lang="en-US" sz="1200"/>
              <a:t>문서 1에만 등장했기때문에 IDF 값이 크게 산출된것을 볼수 있습니다. 즉 중요도가 커질것입니다.</a:t>
            </a:r>
            <a:endParaRPr sz="1200"/>
          </a:p>
        </p:txBody>
      </p:sp>
      <p:sp>
        <p:nvSpPr>
          <p:cNvPr id="238" name="Google Shape;238;g71e8fc638e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1e8fc638e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1e8fc638e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마지막으로 TF-IDF 를 계산해보겠습니다.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앞서 계산한 TF와 IDF를 곱하여 TF-IDF 를 계산할 수 있습니다.</a:t>
            </a:r>
            <a:endParaRPr sz="1200"/>
          </a:p>
          <a:p>
            <a:pPr indent="0" lvl="0" marL="0" rtl="0" algn="l">
              <a:spcBef>
                <a:spcPts val="0"/>
              </a:spcBef>
              <a:spcAft>
                <a:spcPts val="0"/>
              </a:spcAft>
              <a:buNone/>
            </a:pPr>
            <a:r>
              <a:rPr lang="en-US" sz="1200"/>
              <a:t>문서 1에서는 cat이 2번 등장하고 문서1에만 등장했기 때문에 가장 중요도가 높은 단어로 계산된것을 볼 수 있습니다.</a:t>
            </a:r>
            <a:endParaRPr sz="1200"/>
          </a:p>
          <a:p>
            <a:pPr indent="0" lvl="0" marL="0" rtl="0" algn="l">
              <a:spcBef>
                <a:spcPts val="0"/>
              </a:spcBef>
              <a:spcAft>
                <a:spcPts val="0"/>
              </a:spcAft>
              <a:buNone/>
            </a:pPr>
            <a:r>
              <a:rPr lang="en-US" sz="1200"/>
              <a:t>문서 2에서는 dog이 2번 등장하고 문서2에만 등장했기 때문에 가장 중요도가 높은 단어로 계산된것을 볼 수 있습니다.</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n-US" sz="1200"/>
              <a:t>문서 1은 cat, 문서2는 dog이 핵심키워드임을 알수 있습니다.</a:t>
            </a:r>
            <a:endParaRPr sz="1200"/>
          </a:p>
        </p:txBody>
      </p:sp>
      <p:sp>
        <p:nvSpPr>
          <p:cNvPr id="250" name="Google Shape;250;g71e8fc638e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1e8fc638e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1e8fc638e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TF-IDF는 단어 빈도만을 고려한 TDM의 한계점을 개선하는 방법이다.</a:t>
            </a:r>
            <a:endParaRPr sz="1200"/>
          </a:p>
          <a:p>
            <a:pPr indent="0" lvl="0" marL="0" rtl="0" algn="l">
              <a:spcBef>
                <a:spcPts val="0"/>
              </a:spcBef>
              <a:spcAft>
                <a:spcPts val="0"/>
              </a:spcAft>
              <a:buNone/>
            </a:pPr>
            <a:r>
              <a:rPr lang="en-US" sz="1200"/>
              <a:t>TDM이 단어 빈도만으로 단어의 중요도를 계산 했다면 TF-IDF는 IDF 역문서 빈도를 활용하여 </a:t>
            </a:r>
            <a:endParaRPr sz="1200"/>
          </a:p>
          <a:p>
            <a:pPr indent="0" lvl="0" marL="0" rtl="0" algn="l">
              <a:spcBef>
                <a:spcPts val="0"/>
              </a:spcBef>
              <a:spcAft>
                <a:spcPts val="0"/>
              </a:spcAft>
              <a:buNone/>
            </a:pPr>
            <a:r>
              <a:rPr lang="en-US" sz="1200"/>
              <a:t>타 문서에도 공통으로 많이 등장한 단어의 가중치를 낮춤으로써 </a:t>
            </a:r>
            <a:endParaRPr sz="1200"/>
          </a:p>
          <a:p>
            <a:pPr indent="0" lvl="0" marL="0" rtl="0" algn="l">
              <a:spcBef>
                <a:spcPts val="0"/>
              </a:spcBef>
              <a:spcAft>
                <a:spcPts val="0"/>
              </a:spcAft>
              <a:buNone/>
            </a:pPr>
            <a:r>
              <a:rPr lang="en-US" sz="1200"/>
              <a:t>각 문서 내 단어의 중요도를 계산하게 된다.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TF-IDF 가 높게 계산되는 경우를 다시 살펴보면</a:t>
            </a:r>
            <a:endParaRPr sz="1200"/>
          </a:p>
          <a:p>
            <a:pPr indent="0" lvl="0" marL="0" rtl="0" algn="l">
              <a:spcBef>
                <a:spcPts val="0"/>
              </a:spcBef>
              <a:spcAft>
                <a:spcPts val="0"/>
              </a:spcAft>
              <a:buNone/>
            </a:pPr>
            <a:r>
              <a:rPr lang="en-US" sz="1200"/>
              <a:t>특정 문서에 많이 등장해서 단어 빈도수가 높고</a:t>
            </a:r>
            <a:endParaRPr sz="1200"/>
          </a:p>
          <a:p>
            <a:pPr indent="0" lvl="0" marL="0" rtl="0" algn="l">
              <a:spcBef>
                <a:spcPts val="0"/>
              </a:spcBef>
              <a:spcAft>
                <a:spcPts val="0"/>
              </a:spcAft>
              <a:buNone/>
            </a:pPr>
            <a:r>
              <a:rPr lang="en-US" sz="1200"/>
              <a:t>타 문서에는 많이 등장하지 않아 중요한 단어로 구분되는 단어를 의미한다.</a:t>
            </a:r>
            <a:endParaRPr sz="1200"/>
          </a:p>
          <a:p>
            <a:pPr indent="0" lvl="0" marL="0" rtl="0" algn="l">
              <a:spcBef>
                <a:spcPts val="0"/>
              </a:spcBef>
              <a:spcAft>
                <a:spcPts val="0"/>
              </a:spcAft>
              <a:buNone/>
            </a:pPr>
            <a:r>
              <a:t/>
            </a:r>
            <a:endParaRPr sz="1200"/>
          </a:p>
        </p:txBody>
      </p:sp>
      <p:sp>
        <p:nvSpPr>
          <p:cNvPr id="263" name="Google Shape;263;g71e8fc638e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e1460b538_0_7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e1460b538_0_7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다음</a:t>
            </a:r>
            <a:r>
              <a:rPr lang="en-US"/>
              <a:t>은 그래프를 활용하는 TextRank를 </a:t>
            </a:r>
            <a:r>
              <a:rPr lang="en-US"/>
              <a:t>활용한 핵심키워드 추출을 알아 보겠습니다.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4" name="Google Shape;274;g5e1460b538_0_7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1e8fc638e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1e8fc638e_0_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핵심키워드 추출의 정의를 설명하면서 핵심은 단어의 중요성을 어떻게 판단할 것인가에 따라 구분된다고 말씀드렸습니다.</a:t>
            </a:r>
            <a:endParaRPr/>
          </a:p>
          <a:p>
            <a:pPr indent="0" lvl="0" marL="0" rtl="0" algn="l">
              <a:spcBef>
                <a:spcPts val="0"/>
              </a:spcBef>
              <a:spcAft>
                <a:spcPts val="0"/>
              </a:spcAft>
              <a:buNone/>
            </a:pPr>
            <a:r>
              <a:rPr lang="en-US"/>
              <a:t>두번째 방법은 그래</a:t>
            </a:r>
            <a:r>
              <a:rPr lang="en-US"/>
              <a:t>프 이론에 기반한 TextRank</a:t>
            </a:r>
            <a:r>
              <a:rPr lang="en-US"/>
              <a:t>로 단어의 중요성을 판단하는 방법입니다.</a:t>
            </a:r>
            <a:endParaRPr/>
          </a:p>
          <a:p>
            <a:pPr indent="0" lvl="0" marL="0" rtl="0" algn="l">
              <a:spcBef>
                <a:spcPts val="0"/>
              </a:spcBef>
              <a:spcAft>
                <a:spcPts val="0"/>
              </a:spcAft>
              <a:buNone/>
            </a:pPr>
            <a:r>
              <a:rPr lang="en-US"/>
              <a:t>TF-IDF</a:t>
            </a:r>
            <a:r>
              <a:rPr lang="en-US"/>
              <a:t>와 마찬가지로 TextRank</a:t>
            </a:r>
            <a:r>
              <a:rPr lang="en-US"/>
              <a:t> score가 클수록 단어의 중요도가 크다고 판단하는 것입니</a:t>
            </a:r>
            <a:r>
              <a:rPr lang="en-US"/>
              <a:t>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TextRank는 구글 검색엔진의 기반이 된 PageRank 알고리즘을 텍스트분석으로 확장한 것입니다.</a:t>
            </a:r>
            <a:endParaRPr/>
          </a:p>
          <a:p>
            <a:pPr indent="0" lvl="0" marL="0" rtl="0" algn="l">
              <a:spcBef>
                <a:spcPts val="0"/>
              </a:spcBef>
              <a:spcAft>
                <a:spcPts val="0"/>
              </a:spcAft>
              <a:buNone/>
            </a:pPr>
            <a:r>
              <a:rPr lang="en-US"/>
              <a:t>그럼 먼저 PageRank가 무엇인지 알아보겠습니다.</a:t>
            </a:r>
            <a:endParaRPr/>
          </a:p>
          <a:p>
            <a:pPr indent="0" lvl="0" marL="0" rtl="0" algn="l">
              <a:spcBef>
                <a:spcPts val="0"/>
              </a:spcBef>
              <a:spcAft>
                <a:spcPts val="0"/>
              </a:spcAft>
              <a:buNone/>
            </a:pPr>
            <a:r>
              <a:t/>
            </a:r>
            <a:endParaRPr/>
          </a:p>
        </p:txBody>
      </p:sp>
      <p:sp>
        <p:nvSpPr>
          <p:cNvPr id="282" name="Google Shape;282;g71e8fc638e_0_1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24962d3cc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24962d3cc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724962d3cc_0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71e8fc638e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1e8fc638e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우리</a:t>
            </a:r>
            <a:r>
              <a:rPr lang="en-US"/>
              <a:t>가 모두 알고 있는 구글의 시작이 되었던 기술 기반이 바로 PageRank 알고리즘 입니다.</a:t>
            </a:r>
            <a:endParaRPr/>
          </a:p>
          <a:p>
            <a:pPr indent="0" lvl="0" marL="0" rtl="0" algn="l">
              <a:spcBef>
                <a:spcPts val="0"/>
              </a:spcBef>
              <a:spcAft>
                <a:spcPts val="0"/>
              </a:spcAft>
              <a:buNone/>
            </a:pPr>
            <a:r>
              <a:rPr lang="en-US"/>
              <a:t>PageRank는 검색 결과의 순위를 정하는 알고리즘 입니다.</a:t>
            </a:r>
            <a:endParaRPr/>
          </a:p>
          <a:p>
            <a:pPr indent="0" lvl="0" marL="0" rtl="0" algn="l">
              <a:spcBef>
                <a:spcPts val="0"/>
              </a:spcBef>
              <a:spcAft>
                <a:spcPts val="0"/>
              </a:spcAft>
              <a:buNone/>
            </a:pPr>
            <a:r>
              <a:rPr lang="en-US"/>
              <a:t>우리가 구글에 검색어를 입력하면 검색결과나 나오는데 상위부터 어떤 결과를 보여줄것인가 순위를 결정하는 방법이 PageRank입니다.</a:t>
            </a:r>
            <a:endParaRPr/>
          </a:p>
          <a:p>
            <a:pPr indent="0" lvl="0" marL="0" rtl="0" algn="l">
              <a:spcBef>
                <a:spcPts val="0"/>
              </a:spcBef>
              <a:spcAft>
                <a:spcPts val="0"/>
              </a:spcAft>
              <a:buNone/>
            </a:pPr>
            <a:r>
              <a:rPr lang="en-US"/>
              <a:t>사실 검색 엔진은 구글 전과 후로 나뉘죠</a:t>
            </a:r>
            <a:endParaRPr/>
          </a:p>
          <a:p>
            <a:pPr indent="0" lvl="0" marL="0" rtl="0" algn="l">
              <a:spcBef>
                <a:spcPts val="0"/>
              </a:spcBef>
              <a:spcAft>
                <a:spcPts val="0"/>
              </a:spcAft>
              <a:buNone/>
            </a:pPr>
            <a:r>
              <a:rPr lang="en-US"/>
              <a:t>때는 바야흐로 인터넷이 활성화가 되는 시기였죠. 그러면서 기하급수적으로 정보가 많아졌어요. </a:t>
            </a:r>
            <a:endParaRPr/>
          </a:p>
          <a:p>
            <a:pPr indent="0" lvl="0" marL="0" rtl="0" algn="l">
              <a:spcBef>
                <a:spcPts val="0"/>
              </a:spcBef>
              <a:spcAft>
                <a:spcPts val="0"/>
              </a:spcAft>
              <a:buNone/>
            </a:pPr>
            <a:r>
              <a:rPr lang="en-US"/>
              <a:t>그래서 검색엔진에서 검색을 해도 내가 원하는 결과가 나오지 않은 경우가 다반사였죠.</a:t>
            </a:r>
            <a:endParaRPr/>
          </a:p>
          <a:p>
            <a:pPr indent="0" lvl="0" marL="0" rtl="0" algn="l">
              <a:spcBef>
                <a:spcPts val="0"/>
              </a:spcBef>
              <a:spcAft>
                <a:spcPts val="0"/>
              </a:spcAft>
              <a:buNone/>
            </a:pPr>
            <a:r>
              <a:rPr lang="en-US"/>
              <a:t>그래서 예전엔 인터넷 정보 검색사라는 국가 공인 자격증도 있었습니다. </a:t>
            </a:r>
            <a:endParaRPr/>
          </a:p>
          <a:p>
            <a:pPr indent="0" lvl="0" marL="0" rtl="0" algn="l">
              <a:spcBef>
                <a:spcPts val="0"/>
              </a:spcBef>
              <a:spcAft>
                <a:spcPts val="0"/>
              </a:spcAft>
              <a:buNone/>
            </a:pPr>
            <a:r>
              <a:rPr lang="en-US"/>
              <a:t>하지만 구글이 나오면서 완전히 달라지게되었죠.</a:t>
            </a:r>
            <a:endParaRPr/>
          </a:p>
          <a:p>
            <a:pPr indent="0" lvl="0" marL="0" rtl="0" algn="l">
              <a:spcBef>
                <a:spcPts val="0"/>
              </a:spcBef>
              <a:spcAft>
                <a:spcPts val="0"/>
              </a:spcAft>
              <a:buNone/>
            </a:pPr>
            <a:r>
              <a:rPr lang="en-US"/>
              <a:t>그 구글이 사용한 알고리즘이 바로  PageRank입니다.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지금은 구글덕에 또 다른 직업군이 만들어졌는데 혹시 SEO라고 아시나요?</a:t>
            </a:r>
            <a:endParaRPr/>
          </a:p>
          <a:p>
            <a:pPr indent="0" lvl="0" marL="0" rtl="0" algn="l">
              <a:spcBef>
                <a:spcPts val="0"/>
              </a:spcBef>
              <a:spcAft>
                <a:spcPts val="0"/>
              </a:spcAft>
              <a:buNone/>
            </a:pPr>
            <a:r>
              <a:rPr lang="en-US"/>
              <a:t>Search Engine Optimization 이라는 건데 어떻게 하면 검색 엔진에 상위에 노출이 되게 할 까에 대한 방법입니다. </a:t>
            </a:r>
            <a:endParaRPr/>
          </a:p>
          <a:p>
            <a:pPr indent="0" lvl="0" marL="0" rtl="0" algn="l">
              <a:spcBef>
                <a:spcPts val="0"/>
              </a:spcBef>
              <a:spcAft>
                <a:spcPts val="0"/>
              </a:spcAft>
              <a:buNone/>
            </a:pPr>
            <a:r>
              <a:rPr lang="en-US"/>
              <a:t>이걸 직업으로 삼는 사람들도 있구요. 기본적으로 page rank의 알고리즘을  바탕으로 신뢰도 있는 기관에서 링크를 많이 가져가게 하는 방법을 사용합니다.</a:t>
            </a:r>
            <a:endParaRPr/>
          </a:p>
        </p:txBody>
      </p:sp>
      <p:sp>
        <p:nvSpPr>
          <p:cNvPr id="383" name="Google Shape;383;g71e8fc638e_0_1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1e8fc638e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1e8fc638e_0_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PageRank 알고리즘에서</a:t>
            </a:r>
            <a:r>
              <a:rPr lang="en-US"/>
              <a:t>는 어떻게 웹페이지 간의 순위를 결정짓는지 알아보겠습니다.</a:t>
            </a:r>
            <a:endParaRPr/>
          </a:p>
          <a:p>
            <a:pPr indent="0" lvl="0" marL="0" rtl="0" algn="l">
              <a:spcBef>
                <a:spcPts val="0"/>
              </a:spcBef>
              <a:spcAft>
                <a:spcPts val="0"/>
              </a:spcAft>
              <a:buNone/>
            </a:pPr>
            <a:r>
              <a:rPr lang="en-US"/>
              <a:t>PageRank는 그래프에 기반한 랭킹 계산 방법입니다.</a:t>
            </a:r>
            <a:endParaRPr/>
          </a:p>
          <a:p>
            <a:pPr indent="0" lvl="0" marL="0" rtl="0" algn="l">
              <a:spcBef>
                <a:spcPts val="0"/>
              </a:spcBef>
              <a:spcAft>
                <a:spcPts val="0"/>
              </a:spcAft>
              <a:buNone/>
            </a:pPr>
            <a:r>
              <a:rPr lang="en-US"/>
              <a:t>여기서 그래프란 노드 집합과  엣지집합으로 구성된 자료구조입니다.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PageRank에서는 노드는 웹페이지를 의미하고 엣지는 링크를 의미합니다.</a:t>
            </a:r>
            <a:endParaRPr/>
          </a:p>
          <a:p>
            <a:pPr indent="0" lvl="0" marL="0" rtl="0" algn="l">
              <a:spcBef>
                <a:spcPts val="0"/>
              </a:spcBef>
              <a:spcAft>
                <a:spcPts val="0"/>
              </a:spcAft>
              <a:buNone/>
            </a:pPr>
            <a:r>
              <a:rPr lang="en-US"/>
              <a:t>A는 노드이고 하나의 웹페이지를 의미합니다.</a:t>
            </a:r>
            <a:endParaRPr/>
          </a:p>
          <a:p>
            <a:pPr indent="0" lvl="0" marL="0" rtl="0" algn="l">
              <a:spcBef>
                <a:spcPts val="0"/>
              </a:spcBef>
              <a:spcAft>
                <a:spcPts val="0"/>
              </a:spcAft>
              <a:buNone/>
            </a:pPr>
            <a:r>
              <a:rPr lang="en-US"/>
              <a:t>B에서  A로 연결될 화살표는  B웹페이지에서 A페이지로 가는 링크가 있다는 것을 의미합니다.</a:t>
            </a:r>
            <a:br>
              <a:rPr lang="en-US"/>
            </a:br>
            <a:r>
              <a:rPr lang="en-US"/>
              <a:t>노드는 웹페이지, 엣지는 링크를 의미합니다.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이렇게 웹페이지와 링크로 그래프를 만들고 각 노드(즉 웹페이지)의 스코어를 계산합니다.</a:t>
            </a:r>
            <a:endParaRPr/>
          </a:p>
          <a:p>
            <a:pPr indent="0" lvl="0" marL="0" rtl="0" algn="l">
              <a:spcBef>
                <a:spcPts val="0"/>
              </a:spcBef>
              <a:spcAft>
                <a:spcPts val="0"/>
              </a:spcAft>
              <a:buNone/>
            </a:pPr>
            <a:r>
              <a:rPr lang="en-US"/>
              <a:t>이 과정이 PageRank 알고리즘의 기본 과정입니다.</a:t>
            </a:r>
            <a:endParaRPr/>
          </a:p>
        </p:txBody>
      </p:sp>
      <p:sp>
        <p:nvSpPr>
          <p:cNvPr id="394" name="Google Shape;394;g71e8fc638e_0_1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8907d5a17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907d5a17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여기 보이는 이 수식이 바로 PageRank score를 계산하는 수식입니다.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각 요소가 무엇인지 살펴보고 수식의 의미를 이해해보겠습니다.</a:t>
            </a:r>
            <a:endParaRPr/>
          </a:p>
          <a:p>
            <a:pPr indent="0" lvl="0" marL="0" rtl="0" algn="l">
              <a:spcBef>
                <a:spcPts val="0"/>
              </a:spcBef>
              <a:spcAft>
                <a:spcPts val="0"/>
              </a:spcAft>
              <a:buNone/>
            </a:pPr>
            <a:r>
              <a:rPr lang="en-US"/>
              <a:t>먼저 A와 T는 그래프의 노드를 말합니다. 즉 웹페이지를 말합니다.</a:t>
            </a:r>
            <a:endParaRPr/>
          </a:p>
          <a:p>
            <a:pPr indent="0" lvl="0" marL="0" rtl="0" algn="l">
              <a:spcBef>
                <a:spcPts val="0"/>
              </a:spcBef>
              <a:spcAft>
                <a:spcPts val="0"/>
              </a:spcAft>
              <a:buNone/>
            </a:pPr>
            <a:r>
              <a:rPr lang="en-US"/>
              <a:t>이 중 A는 현재 내가 계산하고자 하는 웹페이지를 말하고 T는 A웹페이지를 링크로 가지고 있는 웹페이지를 말합니다.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우측 그래프를 기준으로 말씀드리면 현재 웹페이지 B의 PageRank Score를 계산한다고 생각해보자 </a:t>
            </a:r>
            <a:endParaRPr/>
          </a:p>
          <a:p>
            <a:pPr indent="0" lvl="0" marL="0" rtl="0" algn="l">
              <a:spcBef>
                <a:spcPts val="0"/>
              </a:spcBef>
              <a:spcAft>
                <a:spcPts val="0"/>
              </a:spcAft>
              <a:buNone/>
            </a:pPr>
            <a:r>
              <a:rPr lang="en-US"/>
              <a:t>이 경우 웹페이지 B가 수식의 A가 됩니다. 그리고 B로 들어오는 링크를 가지고 있는 D, E, F, C, 그외 1.6 score를 가지고 있는 3개의 웹페이지가 T가 됩니다.</a:t>
            </a:r>
            <a:endParaRPr/>
          </a:p>
          <a:p>
            <a:pPr indent="0" lvl="0" marL="0" rtl="0" algn="l">
              <a:spcBef>
                <a:spcPts val="0"/>
              </a:spcBef>
              <a:spcAft>
                <a:spcPts val="0"/>
              </a:spcAft>
              <a:buNone/>
            </a:pPr>
            <a:r>
              <a:rPr lang="en-US"/>
              <a:t>PR(T)  는 T의 PageRank score 입니다. 그래프에서는 원안의 숫자를 말합니다.</a:t>
            </a:r>
            <a:endParaRPr/>
          </a:p>
          <a:p>
            <a:pPr indent="0" lvl="0" marL="0" rtl="0" algn="l">
              <a:spcBef>
                <a:spcPts val="0"/>
              </a:spcBef>
              <a:spcAft>
                <a:spcPts val="0"/>
              </a:spcAft>
              <a:buNone/>
            </a:pPr>
            <a:r>
              <a:rPr lang="en-US"/>
              <a:t>C(T)는 B로 들어오는 링크를 가지고 있는 각 노드의 링크 총갯수 입니다. 이 부분이 가장 헷겔리는데 2가지 예를 들어 보겠습니다.</a:t>
            </a:r>
            <a:endParaRPr/>
          </a:p>
          <a:p>
            <a:pPr indent="0" lvl="0" marL="0" rtl="0" algn="l">
              <a:spcBef>
                <a:spcPts val="0"/>
              </a:spcBef>
              <a:spcAft>
                <a:spcPts val="0"/>
              </a:spcAft>
              <a:buNone/>
            </a:pPr>
            <a:r>
              <a:rPr lang="en-US"/>
              <a:t>웹페이지 B관점에서 B링크를 가지고 있는 D와 E의 경우를 살펴보겠습니다.</a:t>
            </a:r>
            <a:br>
              <a:rPr lang="en-US"/>
            </a:br>
            <a:r>
              <a:rPr lang="en-US"/>
              <a:t>웹페이지 D는 2개의 링크를 가지고 있으므로 C(T)는 2가 된다. E의 경우 3개의 링크를 가지고 있으므로 C(T)는 3이 된다.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PR(T)/C(T) 는 T의 PageRank를 링크수로 나눈값입니다. B의 링크를 가지고 있는 D관점에서 보면 D의 PageRank는 3.9이고 보유한 링크가 2개 임으로 PR(T)/C(T) 는 1.95 입니다. 즉 각 웹페이지 PageRank score를 보유한 링크가 동일하게 나누어 분배한다고 생각하면됩니다.</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None/>
            </a:pPr>
            <a:r>
              <a:rPr lang="en-US" sz="1100">
                <a:latin typeface="Nanum Gothic"/>
                <a:ea typeface="Nanum Gothic"/>
                <a:cs typeface="Nanum Gothic"/>
                <a:sym typeface="Nanum Gothic"/>
              </a:rPr>
              <a:t>damping factor는 PageRank에서 등장한 개념으로 0.85를 사용한다. PageRank는 웹페이지 랭크를 계산하는 알고리즘으로 인터넷 웹페이지를 노드로 웹페이지 간 링크를 엣지로 정의하여 랭크를 계산하는 방식이다. 여기서 damping factor가 0.85라는 것은 링크로 연결되어있을 경우 임의의 사용자 중 85%가 링크를 타고 이동하고 15%는 현재 웹페이지에 남아있는다는 것을 의미한다.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이제 식 전체를 살펴보면 특정 웹페이지 A의 PageRank는 A로 들어오는 링크를 보유한 각 웹페이지의 PageRank를 보유한 링크수로 나눈값의 합으로 계산할수 있다. 이 과정에서 타 웹페이지에서 A로 유입되는것이 85%이기 때문에 85%의 가중치 만큼만 PageRank 계산에 더해집니다.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웹페이지들을 그래프로 표현하고 여기서 각 웹페이지의 중요도를 계산하는 방법이 PageRank입니다.</a:t>
            </a:r>
            <a:endParaRPr/>
          </a:p>
          <a:p>
            <a:pPr indent="0" lvl="0" marL="0" rtl="0" algn="l">
              <a:spcBef>
                <a:spcPts val="0"/>
              </a:spcBef>
              <a:spcAft>
                <a:spcPts val="0"/>
              </a:spcAft>
              <a:buClr>
                <a:schemeClr val="dk1"/>
              </a:buClr>
              <a:buSzPts val="1100"/>
              <a:buFont typeface="Arial"/>
              <a:buNone/>
            </a:pPr>
            <a:r>
              <a:rPr lang="en-US"/>
              <a:t>그리 이 개념을 텍스트 분석에 그대로 적용한것이 TextRank 입니다.</a:t>
            </a:r>
            <a:endParaRPr/>
          </a:p>
          <a:p>
            <a:pPr indent="0" lvl="0" marL="0" rtl="0" algn="l">
              <a:spcBef>
                <a:spcPts val="0"/>
              </a:spcBef>
              <a:spcAft>
                <a:spcPts val="0"/>
              </a:spcAft>
              <a:buNone/>
            </a:pPr>
            <a:r>
              <a:t/>
            </a:r>
            <a:endParaRPr/>
          </a:p>
        </p:txBody>
      </p:sp>
      <p:sp>
        <p:nvSpPr>
          <p:cNvPr id="407" name="Google Shape;407;g8907d5a17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71e8fc638e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71e8fc638e_0_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초</a:t>
            </a:r>
            <a:r>
              <a:rPr lang="en-US"/>
              <a:t>기 </a:t>
            </a:r>
            <a:r>
              <a:rPr lang="en-US"/>
              <a:t>페이</a:t>
            </a:r>
            <a:r>
              <a:rPr lang="en-US"/>
              <a:t>지 랭크 값을 균일하게 나누어서 ¼ = 0.25 로 초기화 합니다.</a:t>
            </a:r>
            <a:endParaRPr/>
          </a:p>
          <a:p>
            <a:pPr indent="0" lvl="0" marL="0" rtl="0" algn="l">
              <a:spcBef>
                <a:spcPts val="0"/>
              </a:spcBef>
              <a:spcAft>
                <a:spcPts val="0"/>
              </a:spcAft>
              <a:buNone/>
            </a:pPr>
            <a:r>
              <a:rPr lang="en-US"/>
              <a:t>B,C,D 가 A를 링킹한다고 합시다.</a:t>
            </a:r>
            <a:endParaRPr/>
          </a:p>
          <a:p>
            <a:pPr indent="0" lvl="0" marL="0" rtl="0" algn="l">
              <a:spcBef>
                <a:spcPts val="0"/>
              </a:spcBef>
              <a:spcAft>
                <a:spcPts val="0"/>
              </a:spcAft>
              <a:buNone/>
            </a:pPr>
            <a:r>
              <a:rPr lang="en-US"/>
              <a:t>그러면 iteration 을 한번 돌면  A의 PR(A) 값은 0.75가 됩니다. </a:t>
            </a:r>
            <a:endParaRPr/>
          </a:p>
        </p:txBody>
      </p:sp>
      <p:sp>
        <p:nvSpPr>
          <p:cNvPr id="425" name="Google Shape;425;g71e8fc638e_0_1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81cb408f5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1cb408f5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핵</a:t>
            </a:r>
            <a:r>
              <a:rPr lang="en-US"/>
              <a:t>심 키워드 추출은 문서에서 가장 중요한 단어를 자동으로 추출하는 과정을 말합니다.</a:t>
            </a:r>
            <a:endParaRPr/>
          </a:p>
          <a:p>
            <a:pPr indent="0" lvl="0" marL="0" rtl="0" algn="l">
              <a:spcBef>
                <a:spcPts val="0"/>
              </a:spcBef>
              <a:spcAft>
                <a:spcPts val="0"/>
              </a:spcAft>
              <a:buNone/>
            </a:pPr>
            <a:r>
              <a:rPr lang="en-US"/>
              <a:t>중요한 단어를 추출한다는 것이 핵심이 됩니다. 그럼 우리는 단어의 중요성을 어떻게 판단하면 될까요?</a:t>
            </a:r>
            <a:endParaRPr/>
          </a:p>
          <a:p>
            <a:pPr indent="0" lvl="0" marL="0" rtl="0" algn="l">
              <a:spcBef>
                <a:spcPts val="0"/>
              </a:spcBef>
              <a:spcAft>
                <a:spcPts val="0"/>
              </a:spcAft>
              <a:buNone/>
            </a:pPr>
            <a:r>
              <a:rPr lang="en-US"/>
              <a:t>바로 이 단어의 중요성을 판단하는 방법에 따라 키워드 추출방법이 나누어 집니다. </a:t>
            </a:r>
            <a:endParaRPr/>
          </a:p>
          <a:p>
            <a:pPr indent="0" lvl="0" marL="0" rtl="0" algn="l">
              <a:spcBef>
                <a:spcPts val="0"/>
              </a:spcBef>
              <a:spcAft>
                <a:spcPts val="0"/>
              </a:spcAft>
              <a:buNone/>
            </a:pPr>
            <a:r>
              <a:t/>
            </a:r>
            <a:endParaRPr/>
          </a:p>
        </p:txBody>
      </p:sp>
      <p:sp>
        <p:nvSpPr>
          <p:cNvPr id="94" name="Google Shape;94;g81cb408f54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8907d5a17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907d5a17b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그</a:t>
            </a:r>
            <a:r>
              <a:rPr lang="en-US"/>
              <a:t>럼 이젠 B가 A, C 에 링크를 걸고 D는 A, B, C로 링크가 있다고 하면 </a:t>
            </a:r>
            <a:endParaRPr/>
          </a:p>
          <a:p>
            <a:pPr indent="0" lvl="0" marL="0" rtl="0" algn="l">
              <a:spcBef>
                <a:spcPts val="0"/>
              </a:spcBef>
              <a:spcAft>
                <a:spcPts val="0"/>
              </a:spcAft>
              <a:buNone/>
            </a:pPr>
            <a:r>
              <a:rPr lang="en-US"/>
              <a:t>B는 0.125, C는 0.25,  D는 0.083 으로 총 0.458의 PR값을 가집니다.</a:t>
            </a:r>
            <a:endParaRPr/>
          </a:p>
          <a:p>
            <a:pPr indent="0" lvl="0" marL="0" rtl="0" algn="l">
              <a:spcBef>
                <a:spcPts val="0"/>
              </a:spcBef>
              <a:spcAft>
                <a:spcPts val="0"/>
              </a:spcAft>
              <a:buNone/>
            </a:pPr>
            <a:r>
              <a:rPr lang="en-US"/>
              <a:t>즉 이를 수식화하고 일반화 하면 다음과 같습니다.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이제 여기에 사람들이 링크를 클릭할 확률을 damping factor라 했으므로 여기에 d를 곱하면 다음과 같습니다.</a:t>
            </a:r>
            <a:endParaRPr/>
          </a:p>
          <a:p>
            <a:pPr indent="0" lvl="0" marL="0" rtl="0" algn="l">
              <a:spcBef>
                <a:spcPts val="0"/>
              </a:spcBef>
              <a:spcAft>
                <a:spcPts val="0"/>
              </a:spcAft>
              <a:buNone/>
            </a:pPr>
            <a:r>
              <a:rPr lang="en-US"/>
              <a:t>그러면 이제 저희가 처음 봤던 수식을 보면 이해가 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이알고리즘으로 구글이 탄생이 되었고 지금은 세상에서 가장 큰 IT 공룡의 시작이였습니다. </a:t>
            </a:r>
            <a:endParaRPr/>
          </a:p>
        </p:txBody>
      </p:sp>
      <p:sp>
        <p:nvSpPr>
          <p:cNvPr id="444" name="Google Shape;444;g8907d5a17b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71e8fc638e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71e8fc638e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이</a:t>
            </a:r>
            <a:r>
              <a:rPr lang="en-US"/>
              <a:t>제부터 TextRank에 대해 알아보겠습니다. </a:t>
            </a:r>
            <a:endParaRPr/>
          </a:p>
          <a:p>
            <a:pPr indent="0" lvl="0" marL="0" rtl="0" algn="l">
              <a:spcBef>
                <a:spcPts val="0"/>
              </a:spcBef>
              <a:spcAft>
                <a:spcPts val="0"/>
              </a:spcAft>
              <a:buNone/>
            </a:pPr>
            <a:r>
              <a:rPr lang="en-US"/>
              <a:t>TextRank는 PageRank를 텍스트 분석에 확장한 알고리즘으로 두 알고리즘은 상당히 유사하다.</a:t>
            </a:r>
            <a:endParaRPr/>
          </a:p>
          <a:p>
            <a:pPr indent="0" lvl="0" marL="0" rtl="0" algn="l">
              <a:spcBef>
                <a:spcPts val="0"/>
              </a:spcBef>
              <a:spcAft>
                <a:spcPts val="0"/>
              </a:spcAft>
              <a:buNone/>
            </a:pPr>
            <a:r>
              <a:rPr lang="en-US"/>
              <a:t>우리는 TextRank가 소개된 “Bringing Order into Texts”를 가볍게 살펴보고 예제로 자세히 이해해보도록 하겠습니다.</a:t>
            </a:r>
            <a:endParaRPr/>
          </a:p>
          <a:p>
            <a:pPr indent="0" lvl="0" marL="0" rtl="0" algn="l">
              <a:spcBef>
                <a:spcPts val="0"/>
              </a:spcBef>
              <a:spcAft>
                <a:spcPts val="0"/>
              </a:spcAft>
              <a:buNone/>
            </a:pPr>
            <a:r>
              <a:rPr lang="en-US"/>
              <a:t>직접 논문을 읽어보는 것도 도움이 많이 되니 추천드립니다.</a:t>
            </a:r>
            <a:endParaRPr/>
          </a:p>
        </p:txBody>
      </p:sp>
      <p:sp>
        <p:nvSpPr>
          <p:cNvPr id="476" name="Google Shape;476;g71e8fc638e_0_2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e1460b538_0_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e1460b538_0_7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US" sz="1200"/>
              <a:t>먼</a:t>
            </a:r>
            <a:r>
              <a:rPr lang="en-US" sz="1200"/>
              <a:t>저 그래프에 기반한 Ranking 모델인 TextRank를 제안합니다. </a:t>
            </a:r>
            <a:endParaRPr sz="1200"/>
          </a:p>
          <a:p>
            <a:pPr indent="0" lvl="0" marL="0" rtl="0" algn="l">
              <a:spcBef>
                <a:spcPts val="0"/>
              </a:spcBef>
              <a:spcAft>
                <a:spcPts val="0"/>
              </a:spcAft>
              <a:buNone/>
            </a:pPr>
            <a:r>
              <a:rPr lang="en-US" sz="1200"/>
              <a:t>이는 앞서 본 PageRank 처럼 그래프를 만들고 그래프의 각 노드의 score를 계산하여 방법으로 진행됩니다.</a:t>
            </a:r>
            <a:endParaRPr sz="1200"/>
          </a:p>
          <a:p>
            <a:pPr indent="0" lvl="0" marL="0" rtl="0" algn="l">
              <a:spcBef>
                <a:spcPts val="0"/>
              </a:spcBef>
              <a:spcAft>
                <a:spcPts val="0"/>
              </a:spcAft>
              <a:buNone/>
            </a:pPr>
            <a:r>
              <a:rPr lang="en-US" sz="1200"/>
              <a:t>PageRank에서는 웹페이지의 중요도를 판단하는 것이었다면, TextRank는 같은 방식으로 단어의 중요도를 판단하는 방법입니다.</a:t>
            </a:r>
            <a:endParaRPr sz="1200"/>
          </a:p>
          <a:p>
            <a:pPr indent="0" lvl="0" marL="0" rtl="0" algn="l">
              <a:spcBef>
                <a:spcPts val="0"/>
              </a:spcBef>
              <a:spcAft>
                <a:spcPts val="0"/>
              </a:spcAft>
              <a:buNone/>
            </a:pPr>
            <a:r>
              <a:rPr lang="en-US" sz="1200"/>
              <a:t>이 논문에서는 핵심키워드를 추출과 핵심 문장을 추출하는 비지도 학습 방법을 제안하고 있습니다.</a:t>
            </a:r>
            <a:endParaRPr sz="1200"/>
          </a:p>
          <a:p>
            <a:pPr indent="0" lvl="0" marL="0" rtl="0" algn="l">
              <a:spcBef>
                <a:spcPts val="0"/>
              </a:spcBef>
              <a:spcAft>
                <a:spcPts val="0"/>
              </a:spcAft>
              <a:buNone/>
            </a:pPr>
            <a:r>
              <a:rPr lang="en-US" sz="1200"/>
              <a:t>핵심 문장 추출은 요약에서 활용되고 이는 9장에서 설명을 하도록 하겠습니다.</a:t>
            </a:r>
            <a:endParaRPr sz="1200"/>
          </a:p>
        </p:txBody>
      </p:sp>
      <p:sp>
        <p:nvSpPr>
          <p:cNvPr id="486" name="Google Shape;486;g5e1460b538_0_7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e1460b538_0_7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e1460b538_0_7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그래</a:t>
            </a:r>
            <a:r>
              <a:rPr lang="en-US"/>
              <a:t>프 기반 랭킹 알고리즘은 구글 PageRank에사 사용되었고, 웹분석에서 성공적으로 적용되었습니다. </a:t>
            </a:r>
            <a:endParaRPr/>
          </a:p>
          <a:p>
            <a:pPr indent="0" lvl="0" marL="0" rtl="0" algn="l">
              <a:spcBef>
                <a:spcPts val="0"/>
              </a:spcBef>
              <a:spcAft>
                <a:spcPts val="0"/>
              </a:spcAft>
              <a:buNone/>
            </a:pPr>
            <a:r>
              <a:rPr lang="en-US"/>
              <a:t>이는 구글이 검색을 기반으로 성장한 모습을 보면 충분히 입증이 된다고 생각합니다.</a:t>
            </a:r>
            <a:endParaRPr/>
          </a:p>
          <a:p>
            <a:pPr indent="0" lvl="0" marL="0" rtl="0" algn="l">
              <a:spcBef>
                <a:spcPts val="0"/>
              </a:spcBef>
              <a:spcAft>
                <a:spcPts val="0"/>
              </a:spcAft>
              <a:buNone/>
            </a:pPr>
            <a:r>
              <a:rPr lang="en-US"/>
              <a:t>그래프 기반 랭킹 알고리즘은 그래프의 각 vertex의 중요도를 결정하는 방법입니다.</a:t>
            </a:r>
            <a:endParaRPr/>
          </a:p>
          <a:p>
            <a:pPr indent="0" lvl="0" marL="0" rtl="0" algn="l">
              <a:spcBef>
                <a:spcPts val="0"/>
              </a:spcBef>
              <a:spcAft>
                <a:spcPts val="0"/>
              </a:spcAft>
              <a:buNone/>
            </a:pPr>
            <a:r>
              <a:t/>
            </a:r>
            <a:endParaRPr/>
          </a:p>
        </p:txBody>
      </p:sp>
      <p:sp>
        <p:nvSpPr>
          <p:cNvPr id="497" name="Google Shape;497;g5e1460b538_0_7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e1460b538_0_7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e1460b538_0_7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여기서 Vertex는 node와 같은 용어입니다. PageRank에서는 웹페이지를 의미하고 TextRank는 단어를 의미합니다.</a:t>
            </a:r>
            <a:endParaRPr/>
          </a:p>
          <a:p>
            <a:pPr indent="0" lvl="0" marL="0" rtl="0" algn="l">
              <a:spcBef>
                <a:spcPts val="0"/>
              </a:spcBef>
              <a:spcAft>
                <a:spcPts val="0"/>
              </a:spcAft>
              <a:buNone/>
            </a:pPr>
            <a:r>
              <a:rPr lang="en-US"/>
              <a:t>즉 TextRank는 그래프 기반 랭킹 알고리즘으로 단어 Vertex의 중요도를 결정하는 방법입니다.</a:t>
            </a:r>
            <a:endParaRPr/>
          </a:p>
          <a:p>
            <a:pPr indent="0" lvl="0" marL="0" rtl="0" algn="l">
              <a:spcBef>
                <a:spcPts val="0"/>
              </a:spcBef>
              <a:spcAft>
                <a:spcPts val="0"/>
              </a:spcAft>
              <a:buNone/>
            </a:pPr>
            <a:r>
              <a:rPr lang="en-US"/>
              <a:t>기본아이디어는 하나의 vertex가 다른 vertex에 연결되면 “투표" 혹은 “추천"한다고 보는 것입니다.</a:t>
            </a:r>
            <a:endParaRPr/>
          </a:p>
          <a:p>
            <a:pPr indent="0" lvl="0" marL="0" rtl="0" algn="l">
              <a:spcBef>
                <a:spcPts val="0"/>
              </a:spcBef>
              <a:spcAft>
                <a:spcPts val="0"/>
              </a:spcAft>
              <a:buClr>
                <a:schemeClr val="dk1"/>
              </a:buClr>
              <a:buSzPts val="1100"/>
              <a:buFont typeface="Arial"/>
              <a:buNone/>
            </a:pPr>
            <a:r>
              <a:rPr lang="en-US"/>
              <a:t>이러한 기본 아이디어에 기반해서 많은 득표를 한 vertex가 중요한 vertex임을 의미합니다. </a:t>
            </a:r>
            <a:endParaRPr/>
          </a:p>
        </p:txBody>
      </p:sp>
      <p:sp>
        <p:nvSpPr>
          <p:cNvPr id="507" name="Google Shape;507;g5e1460b538_0_7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e1460b538_0_8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e1460b538_0_8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먼</a:t>
            </a:r>
            <a:r>
              <a:rPr lang="en-US"/>
              <a:t>저 그래프에서 Vertex간 연결한 edge에 방향이 없는 undirected 그래프를 사용합니다.</a:t>
            </a:r>
            <a:endParaRPr/>
          </a:p>
          <a:p>
            <a:pPr indent="0" lvl="0" marL="0" rtl="0" algn="l">
              <a:spcBef>
                <a:spcPts val="0"/>
              </a:spcBef>
              <a:spcAft>
                <a:spcPts val="0"/>
              </a:spcAft>
              <a:buNone/>
            </a:pPr>
            <a:r>
              <a:rPr lang="en-US"/>
              <a:t>우리가 textrank score 계산은 한번에 끝나는 것이 아니라 수차례 반복과정을 통해서 결과가 나오게 되는데</a:t>
            </a:r>
            <a:endParaRPr/>
          </a:p>
          <a:p>
            <a:pPr indent="0" lvl="0" marL="0" rtl="0" algn="l">
              <a:spcBef>
                <a:spcPts val="0"/>
              </a:spcBef>
              <a:spcAft>
                <a:spcPts val="0"/>
              </a:spcAft>
              <a:buNone/>
            </a:pPr>
            <a:r>
              <a:rPr lang="en-US"/>
              <a:t>undirected 그래프를 사용하면 결과가 더 빠르게 수렴하게 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PageRank에서는 방향이 있는 directed 그래프를 사용했고 TextRank에서는 undirected 그래프를 사용합니다 .</a:t>
            </a:r>
            <a:endParaRPr/>
          </a:p>
          <a:p>
            <a:pPr indent="0" lvl="0" marL="0" rtl="0" algn="l">
              <a:spcBef>
                <a:spcPts val="0"/>
              </a:spcBef>
              <a:spcAft>
                <a:spcPts val="0"/>
              </a:spcAft>
              <a:buNone/>
            </a:pPr>
            <a:r>
              <a:t/>
            </a:r>
            <a:endParaRPr/>
          </a:p>
        </p:txBody>
      </p:sp>
      <p:sp>
        <p:nvSpPr>
          <p:cNvPr id="517" name="Google Shape;517;g5e1460b538_0_8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e1460b538_0_8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e1460b538_0_8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같</a:t>
            </a:r>
            <a:r>
              <a:rPr lang="en-US"/>
              <a:t>은 관점에서 weighted 그래프를 사용하면 수렴속도가 빠르다.</a:t>
            </a:r>
            <a:endParaRPr/>
          </a:p>
          <a:p>
            <a:pPr indent="0" lvl="0" marL="0" rtl="0" algn="l">
              <a:spcBef>
                <a:spcPts val="0"/>
              </a:spcBef>
              <a:spcAft>
                <a:spcPts val="0"/>
              </a:spcAft>
              <a:buNone/>
            </a:pPr>
            <a:r>
              <a:rPr lang="en-US"/>
              <a:t>따라서 TextRank에서는 undirected / weighted graph 를 사용합니다.</a:t>
            </a:r>
            <a:endParaRPr/>
          </a:p>
          <a:p>
            <a:pPr indent="0" lvl="0" marL="0" rtl="0" algn="l">
              <a:spcBef>
                <a:spcPts val="0"/>
              </a:spcBef>
              <a:spcAft>
                <a:spcPts val="0"/>
              </a:spcAft>
              <a:buNone/>
            </a:pPr>
            <a:r>
              <a:rPr lang="en-US"/>
              <a:t>weight가 있다는 것은 각 edge로 부터 score를 받는 다는 것을 의미합니다.</a:t>
            </a:r>
            <a:endParaRPr/>
          </a:p>
        </p:txBody>
      </p:sp>
      <p:sp>
        <p:nvSpPr>
          <p:cNvPr id="545" name="Google Shape;545;g5e1460b538_0_8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5e1460b538_0_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e1460b538_0_8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마지막으</a:t>
            </a:r>
            <a:r>
              <a:rPr lang="en-US"/>
              <a:t>로 Text를 그래프로 만들어 TextRank score를 계산하여 핵심 키워드를 추출합니다.</a:t>
            </a:r>
            <a:endParaRPr/>
          </a:p>
          <a:p>
            <a:pPr indent="0" lvl="0" marL="0" rtl="0" algn="l">
              <a:spcBef>
                <a:spcPts val="0"/>
              </a:spcBef>
              <a:spcAft>
                <a:spcPts val="0"/>
              </a:spcAft>
              <a:buNone/>
            </a:pPr>
            <a:r>
              <a:rPr lang="en-US"/>
              <a:t>이를 활용해서 핵심 문장을 추출할수도 있지만 이는 뒤에서 보도록 하겠습니다.</a:t>
            </a:r>
            <a:endParaRPr/>
          </a:p>
        </p:txBody>
      </p:sp>
      <p:sp>
        <p:nvSpPr>
          <p:cNvPr id="557" name="Google Shape;557;g5e1460b538_0_8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e1460b538_0_8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e1460b538_0_8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텍스트</a:t>
            </a:r>
            <a:r>
              <a:rPr lang="en-US"/>
              <a:t>를 그래프로 만들고 undirected weighted 그래프를 활용해서 TextRank를 계산한다는 부분까지 확인을 했고</a:t>
            </a:r>
            <a:endParaRPr/>
          </a:p>
          <a:p>
            <a:pPr indent="0" lvl="0" marL="0" rtl="0" algn="l">
              <a:spcBef>
                <a:spcPts val="0"/>
              </a:spcBef>
              <a:spcAft>
                <a:spcPts val="0"/>
              </a:spcAft>
              <a:buNone/>
            </a:pPr>
            <a:r>
              <a:rPr lang="en-US"/>
              <a:t>이</a:t>
            </a:r>
            <a:r>
              <a:rPr lang="en-US"/>
              <a:t>제 </a:t>
            </a:r>
            <a:r>
              <a:rPr lang="en-US"/>
              <a:t>수식으</a:t>
            </a:r>
            <a:r>
              <a:rPr lang="en-US"/>
              <a:t>로 TextRank를 이해해보겠습니다.</a:t>
            </a:r>
            <a:endParaRPr/>
          </a:p>
          <a:p>
            <a:pPr indent="0" lvl="0" marL="0" rtl="0" algn="l">
              <a:spcBef>
                <a:spcPts val="0"/>
              </a:spcBef>
              <a:spcAft>
                <a:spcPts val="0"/>
              </a:spcAft>
              <a:buNone/>
            </a:pPr>
            <a:r>
              <a:rPr lang="en-US"/>
              <a:t>이 수식이 다소 복잡해 보일수 있겠지만 우리가 앞서 살펴본 PageRank 수식과 정확하게 일치 합니다.</a:t>
            </a:r>
            <a:endParaRPr/>
          </a:p>
          <a:p>
            <a:pPr indent="0" lvl="0" marL="0" rtl="0" algn="l">
              <a:spcBef>
                <a:spcPts val="0"/>
              </a:spcBef>
              <a:spcAft>
                <a:spcPts val="0"/>
              </a:spcAft>
              <a:buNone/>
            </a:pPr>
            <a:r>
              <a:rPr lang="en-US"/>
              <a:t>두 수식이 어떻게 일치하는지 그리고 어떤 의미를 가지고 있는지 알아보겠습니다.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S(Vi)는 계산할 단어 Vertex의 TextRank 의미하고 PageRank에서는  </a:t>
            </a:r>
            <a:r>
              <a:rPr lang="en-US"/>
              <a:t>PR(A)에 해당합니다.</a:t>
            </a:r>
            <a:endParaRPr/>
          </a:p>
          <a:p>
            <a:pPr indent="0" lvl="0" marL="0" rtl="0" algn="l">
              <a:spcBef>
                <a:spcPts val="0"/>
              </a:spcBef>
              <a:spcAft>
                <a:spcPts val="0"/>
              </a:spcAft>
              <a:buNone/>
            </a:pPr>
            <a:r>
              <a:rPr lang="en-US"/>
              <a:t>다음 D는 dumping factor 를 의미하고 PageRank에서도 같은 부분을 의미합니다.</a:t>
            </a:r>
            <a:endParaRPr/>
          </a:p>
          <a:p>
            <a:pPr indent="0" lvl="0" marL="0" rtl="0" algn="l">
              <a:spcBef>
                <a:spcPts val="0"/>
              </a:spcBef>
              <a:spcAft>
                <a:spcPts val="0"/>
              </a:spcAft>
              <a:buNone/>
            </a:pPr>
            <a:r>
              <a:rPr lang="en-US"/>
              <a:t>TextRank에서도 PageRank와 마찬가지로 0.85의 damping factor를 사용합니다.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마지막이 수식이 다소 복잡한데 차근차근 이해해 보겠습니다. </a:t>
            </a:r>
            <a:endParaRPr/>
          </a:p>
          <a:p>
            <a:pPr indent="0" lvl="0" marL="0" rtl="0" algn="l">
              <a:spcBef>
                <a:spcPts val="0"/>
              </a:spcBef>
              <a:spcAft>
                <a:spcPts val="0"/>
              </a:spcAft>
              <a:buNone/>
            </a:pPr>
            <a:r>
              <a:rPr lang="en-US"/>
              <a:t>먼저 시그마가 있는 부분은 지금 계산하고자 하는 단어 vertex와 edge로 연결된 주변 vertex 집합을 의미합니다.</a:t>
            </a:r>
            <a:endParaRPr/>
          </a:p>
          <a:p>
            <a:pPr indent="0" lvl="0" marL="0" rtl="0" algn="l">
              <a:spcBef>
                <a:spcPts val="0"/>
              </a:spcBef>
              <a:spcAft>
                <a:spcPts val="0"/>
              </a:spcAft>
              <a:buNone/>
            </a:pPr>
            <a:r>
              <a:rPr lang="en-US"/>
              <a:t>A를 기준으로 봤을때는 edge가 연결된 C, D, F가 수식의 시그마 부분에 해당합니다.</a:t>
            </a:r>
            <a:endParaRPr/>
          </a:p>
          <a:p>
            <a:pPr indent="0" lvl="0" marL="0" rtl="0" algn="l">
              <a:spcBef>
                <a:spcPts val="0"/>
              </a:spcBef>
              <a:spcAft>
                <a:spcPts val="0"/>
              </a:spcAft>
              <a:buNone/>
            </a:pPr>
            <a:r>
              <a:rPr lang="en-US"/>
              <a:t>즉 A의 TextRank 를 계산할때는 edge로 연결된 CDF의 TextRank score를 사용한다는 것을 의미합니다.</a:t>
            </a:r>
            <a:endParaRPr/>
          </a:p>
          <a:p>
            <a:pPr indent="0" lvl="0" marL="0" rtl="0" algn="l">
              <a:spcBef>
                <a:spcPts val="0"/>
              </a:spcBef>
              <a:spcAft>
                <a:spcPts val="0"/>
              </a:spcAft>
              <a:buNone/>
            </a:pPr>
            <a:r>
              <a:rPr lang="en-US"/>
              <a:t>마지막 부분은 edge 연결된 Vertex가 가지고 있는 edge 수로 TextRank score를 나눠준다는 것입니다.</a:t>
            </a:r>
            <a:endParaRPr/>
          </a:p>
          <a:p>
            <a:pPr indent="0" lvl="0" marL="0" rtl="0" algn="l">
              <a:spcBef>
                <a:spcPts val="0"/>
              </a:spcBef>
              <a:spcAft>
                <a:spcPts val="0"/>
              </a:spcAft>
              <a:buNone/>
            </a:pPr>
            <a:r>
              <a:rPr lang="en-US"/>
              <a:t>A의 TextRank score를 계산할때 C 관점에서 생각해보면 C는 3개의 edge를 가지고 있고 TextRank score가 15이므로 5 이 계산됩니다.</a:t>
            </a:r>
            <a:endParaRPr/>
          </a:p>
          <a:p>
            <a:pPr indent="0" lvl="0" marL="0" rtl="0" algn="l">
              <a:spcBef>
                <a:spcPts val="0"/>
              </a:spcBef>
              <a:spcAft>
                <a:spcPts val="0"/>
              </a:spcAft>
              <a:buNone/>
            </a:pPr>
            <a:r>
              <a:rPr lang="en-US"/>
              <a:t>즉 A의 score를 계산할때 C vertex 로 부터 5를 받게 됩니다. 같은 방식으로 D는 score 10, edge 3개 이므로 3.33을 받고</a:t>
            </a:r>
            <a:endParaRPr/>
          </a:p>
          <a:p>
            <a:pPr indent="0" lvl="0" marL="0" rtl="0" algn="l">
              <a:spcBef>
                <a:spcPts val="0"/>
              </a:spcBef>
              <a:spcAft>
                <a:spcPts val="0"/>
              </a:spcAft>
              <a:buNone/>
            </a:pPr>
            <a:r>
              <a:rPr lang="en-US"/>
              <a:t>F는 score 5, edge1개 이므로 5를 받게 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결국 TextRank는 PageRank와 같은 구조를 가지고 있고</a:t>
            </a:r>
            <a:br>
              <a:rPr lang="en-US"/>
            </a:br>
            <a:r>
              <a:rPr lang="en-US"/>
              <a:t>특정 단어 Vertex의 TextRank score를 구하기 위해서는 edge로 연결된 vertex로 부터 score를 받아 damping factor를 적용하여 합산합니다.</a:t>
            </a:r>
            <a:endParaRPr/>
          </a:p>
          <a:p>
            <a:pPr indent="0" lvl="0" marL="0" rtl="0" algn="l">
              <a:spcBef>
                <a:spcPts val="0"/>
              </a:spcBef>
              <a:spcAft>
                <a:spcPts val="0"/>
              </a:spcAft>
              <a:buNone/>
            </a:pPr>
            <a:r>
              <a:rPr lang="en-US"/>
              <a:t>이 수식은 뒤에 예제와 실습에서 더 살펴보도록 하겠습니다.</a:t>
            </a:r>
            <a:endParaRPr/>
          </a:p>
        </p:txBody>
      </p:sp>
      <p:sp>
        <p:nvSpPr>
          <p:cNvPr id="567" name="Google Shape;567;g5e1460b538_0_8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e1460b538_0_8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e1460b538_0_8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키워드</a:t>
            </a:r>
            <a:r>
              <a:rPr lang="en-US"/>
              <a:t>를 추출한 다는 것은 문서를 대변할수 있는 단어 집합을 자동으로 식별해서 추출하는 것을 말합니다.</a:t>
            </a:r>
            <a:endParaRPr/>
          </a:p>
        </p:txBody>
      </p:sp>
      <p:sp>
        <p:nvSpPr>
          <p:cNvPr id="620" name="Google Shape;620;g5e1460b538_0_8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1cb408f54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1cb408f54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핵</a:t>
            </a:r>
            <a:r>
              <a:rPr lang="en-US"/>
              <a:t>심 키워드 추출이 필요한 이유는 </a:t>
            </a:r>
            <a:endParaRPr/>
          </a:p>
          <a:p>
            <a:pPr indent="0" lvl="0" marL="0" rtl="0" algn="l">
              <a:spcBef>
                <a:spcPts val="0"/>
              </a:spcBef>
              <a:spcAft>
                <a:spcPts val="0"/>
              </a:spcAft>
              <a:buNone/>
            </a:pPr>
            <a:br>
              <a:rPr lang="en-US"/>
            </a:br>
            <a:r>
              <a:rPr lang="en-US"/>
              <a:t>첫째, 대량 데이터 처리가 가능하다. 키워드 추출을 활용해 대량데이터를 분석할 수 있다. 직접 문서를 읽고 주요 용어를 수동으로 식별 할 수 있지만 시간이 많은 시간이 소요된다. 이 작업을 자동화하면 다른 더 중요한 작업에 집중할 수 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둘째, 추출의 일관성이다.  키워드 추출은 규칙과 사용자가 정의한 매개변수를 기반으로 작동한다.  따라서 텍스트 분석을 수동으로 수행 할 때 나타나는 불일치를 고려할 필요가 없다.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마지막, 실시간 분석 가능. 소셜 미디어 게시물, 고객 리뷰, 설문 조사 또는 고객 지원에 대한 키워드 추출을 실시간으로 수행하고 제품에 대한 의견을 얻을 수 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7" name="Google Shape;157;g81cb408f54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e1460b538_0_8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e1460b538_0_8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TextRank 절차</a:t>
            </a:r>
            <a:r>
              <a:rPr lang="en-US"/>
              <a:t>는 3단계로 나누어 집니다. </a:t>
            </a:r>
            <a:endParaRPr/>
          </a:p>
          <a:p>
            <a:pPr indent="0" lvl="0" marL="0" rtl="0" algn="l">
              <a:spcBef>
                <a:spcPts val="0"/>
              </a:spcBef>
              <a:spcAft>
                <a:spcPts val="0"/>
              </a:spcAft>
              <a:buNone/>
            </a:pPr>
            <a:r>
              <a:rPr lang="en-US"/>
              <a:t>1단계는 전처리 단계로 텍스트를 품사를 태깅하여 토큰화 합니다. 품사 중에 명사와 동사만을 사용합니다..</a:t>
            </a:r>
            <a:endParaRPr/>
          </a:p>
          <a:p>
            <a:pPr indent="0" lvl="0" marL="0" rtl="0" algn="l">
              <a:spcBef>
                <a:spcPts val="0"/>
              </a:spcBef>
              <a:spcAft>
                <a:spcPts val="0"/>
              </a:spcAft>
              <a:buNone/>
            </a:pPr>
            <a:r>
              <a:rPr lang="en-US"/>
              <a:t>2단계는 단어 윈도에 동시 등장한 토큰을 엣지로 연결하여 그래프를 생성합니다.</a:t>
            </a:r>
            <a:endParaRPr/>
          </a:p>
          <a:p>
            <a:pPr indent="0" lvl="0" marL="0" rtl="0" algn="l">
              <a:spcBef>
                <a:spcPts val="0"/>
              </a:spcBef>
              <a:spcAft>
                <a:spcPts val="0"/>
              </a:spcAft>
              <a:buNone/>
            </a:pPr>
            <a:r>
              <a:rPr lang="en-US"/>
              <a:t>3단계를 0.0001을 threshold로 20-30회 계산을 반복하여 TextRank score를 계산합니다.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import nltk</a:t>
            </a:r>
            <a:endParaRPr/>
          </a:p>
          <a:p>
            <a:pPr indent="0" lvl="0" marL="0" rtl="0" algn="l">
              <a:spcBef>
                <a:spcPts val="0"/>
              </a:spcBef>
              <a:spcAft>
                <a:spcPts val="0"/>
              </a:spcAft>
              <a:buClr>
                <a:schemeClr val="dk1"/>
              </a:buClr>
              <a:buSzPts val="1100"/>
              <a:buFont typeface="Arial"/>
              <a:buNone/>
            </a:pPr>
            <a:r>
              <a:rPr lang="en-US"/>
              <a:t>text = "Compatibility of systems of linear constraints over the set of natural numbers. Criteria of compatibility of a system of linear Diophantine equations, strict inequations, and nonstrict inequations are considered. Upper bounds for components of a minimal set of solutions and algorithms of construction of minimal generating sets of solutions for all types of systems are given. These criteria and the corresponding algorithms for constructing a minimal supporting set of solutions can be used in solving all the considered types systems and systems of mixed types"</a:t>
            </a:r>
            <a:endParaRPr/>
          </a:p>
          <a:p>
            <a:pPr indent="0" lvl="0" marL="0" rtl="0" algn="l">
              <a:spcBef>
                <a:spcPts val="0"/>
              </a:spcBef>
              <a:spcAft>
                <a:spcPts val="0"/>
              </a:spcAft>
              <a:buClr>
                <a:schemeClr val="dk1"/>
              </a:buClr>
              <a:buSzPts val="1100"/>
              <a:buFont typeface="Arial"/>
              <a:buNone/>
            </a:pPr>
            <a:r>
              <a:rPr lang="en-US"/>
              <a:t>tagged = nltk.pos_tag(text.split())</a:t>
            </a:r>
            <a:endParaRPr/>
          </a:p>
          <a:p>
            <a:pPr indent="0" lvl="0" marL="0" rtl="0" algn="l">
              <a:spcBef>
                <a:spcPts val="0"/>
              </a:spcBef>
              <a:spcAft>
                <a:spcPts val="0"/>
              </a:spcAft>
              <a:buClr>
                <a:schemeClr val="dk1"/>
              </a:buClr>
              <a:buSzPts val="1100"/>
              <a:buFont typeface="Arial"/>
              <a:buNone/>
            </a:pPr>
            <a:r>
              <a:rPr lang="en-US"/>
              <a:t>tagged_noun = [word[0] for word in tagged if word[1].startswith('N')  or word[1].startswith('J') ]</a:t>
            </a:r>
            <a:endParaRPr/>
          </a:p>
          <a:p>
            <a:pPr indent="0" lvl="0" marL="0" rtl="0" algn="l">
              <a:spcBef>
                <a:spcPts val="0"/>
              </a:spcBef>
              <a:spcAft>
                <a:spcPts val="0"/>
              </a:spcAft>
              <a:buNone/>
            </a:pPr>
            <a:r>
              <a:t/>
            </a:r>
            <a:endParaRPr/>
          </a:p>
        </p:txBody>
      </p:sp>
      <p:sp>
        <p:nvSpPr>
          <p:cNvPr id="630" name="Google Shape;630;g5e1460b538_0_8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e1460b538_0_8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e1460b538_0_8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모델</a:t>
            </a:r>
            <a:r>
              <a:rPr lang="en-US"/>
              <a:t>의 결과 결과를 보면 TextReank 정밀도와 F-measure는 가장 높지만 Recall은 지도학습 방법에 비해 높지 않습니다.</a:t>
            </a:r>
            <a:endParaRPr/>
          </a:p>
          <a:p>
            <a:pPr indent="0" lvl="0" marL="0" rtl="0" algn="l">
              <a:spcBef>
                <a:spcPts val="0"/>
              </a:spcBef>
              <a:spcAft>
                <a:spcPts val="0"/>
              </a:spcAft>
              <a:buNone/>
            </a:pPr>
            <a:r>
              <a:rPr lang="en-US"/>
              <a:t>정밀도가 높다는 것은 추출한 단어가 핵심단어일 확률이 높다는것을 의미합니다.</a:t>
            </a:r>
            <a:endParaRPr/>
          </a:p>
          <a:p>
            <a:pPr indent="0" lvl="0" marL="0" rtl="0" algn="l">
              <a:spcBef>
                <a:spcPts val="0"/>
              </a:spcBef>
              <a:spcAft>
                <a:spcPts val="0"/>
              </a:spcAft>
              <a:buNone/>
            </a:pPr>
            <a:r>
              <a:rPr lang="en-US"/>
              <a:t>재현율이 낮다는 것은 지도학습에 비하여 핵심키워드가 추출될 확률이 낮다는 것을 의미합니다.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True Positive(TP) : 실제 True인 정답을 True라고 예측 (정답)</a:t>
            </a:r>
            <a:endParaRPr/>
          </a:p>
          <a:p>
            <a:pPr indent="0" lvl="0" marL="0" rtl="0" algn="l">
              <a:spcBef>
                <a:spcPts val="0"/>
              </a:spcBef>
              <a:spcAft>
                <a:spcPts val="0"/>
              </a:spcAft>
              <a:buClr>
                <a:schemeClr val="dk1"/>
              </a:buClr>
              <a:buSzPts val="1100"/>
              <a:buFont typeface="Arial"/>
              <a:buNone/>
            </a:pPr>
            <a:r>
              <a:rPr lang="en-US"/>
              <a:t>False Positive(FP) : 실제 False인 정답을 True라고 예측 (오답)</a:t>
            </a:r>
            <a:endParaRPr/>
          </a:p>
          <a:p>
            <a:pPr indent="0" lvl="0" marL="0" rtl="0" algn="l">
              <a:spcBef>
                <a:spcPts val="0"/>
              </a:spcBef>
              <a:spcAft>
                <a:spcPts val="0"/>
              </a:spcAft>
              <a:buClr>
                <a:schemeClr val="dk1"/>
              </a:buClr>
              <a:buSzPts val="1100"/>
              <a:buFont typeface="Arial"/>
              <a:buNone/>
            </a:pPr>
            <a:r>
              <a:rPr lang="en-US"/>
              <a:t>False Negative(FN) : 실제 True인 정답을 False라고 예측 (오답)</a:t>
            </a:r>
            <a:endParaRPr/>
          </a:p>
          <a:p>
            <a:pPr indent="0" lvl="0" marL="0" rtl="0" algn="l">
              <a:spcBef>
                <a:spcPts val="0"/>
              </a:spcBef>
              <a:spcAft>
                <a:spcPts val="0"/>
              </a:spcAft>
              <a:buClr>
                <a:schemeClr val="dk1"/>
              </a:buClr>
              <a:buSzPts val="1100"/>
              <a:buFont typeface="Arial"/>
              <a:buNone/>
            </a:pPr>
            <a:r>
              <a:rPr lang="en-US"/>
              <a:t>True Negative(TN) : 실제 False인 정답을 False라고 예측 (정답)</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sz="1150">
                <a:latin typeface="Arial"/>
                <a:ea typeface="Arial"/>
                <a:cs typeface="Arial"/>
                <a:sym typeface="Arial"/>
              </a:rPr>
              <a:t>정</a:t>
            </a:r>
            <a:r>
              <a:rPr b="1" lang="en-US" sz="1150">
                <a:latin typeface="Arial"/>
                <a:ea typeface="Arial"/>
                <a:cs typeface="Arial"/>
                <a:sym typeface="Arial"/>
              </a:rPr>
              <a:t>밀도</a:t>
            </a:r>
            <a:r>
              <a:rPr lang="en-US" sz="1150">
                <a:latin typeface="Arial"/>
                <a:ea typeface="Arial"/>
                <a:cs typeface="Arial"/>
                <a:sym typeface="Arial"/>
              </a:rPr>
              <a:t>란 모델이 True라고 분류한 것 중에서 실제 True인 것의 비율입니다. (모델 관점)</a:t>
            </a:r>
            <a:endParaRPr sz="1150">
              <a:latin typeface="Arial"/>
              <a:ea typeface="Arial"/>
              <a:cs typeface="Arial"/>
              <a:sym typeface="Arial"/>
            </a:endParaRPr>
          </a:p>
          <a:p>
            <a:pPr indent="0" lvl="0" marL="0" rtl="0" algn="l">
              <a:spcBef>
                <a:spcPts val="0"/>
              </a:spcBef>
              <a:spcAft>
                <a:spcPts val="0"/>
              </a:spcAft>
              <a:buNone/>
            </a:pPr>
            <a:r>
              <a:rPr lang="en-US" sz="1150">
                <a:latin typeface="Arial"/>
                <a:ea typeface="Arial"/>
                <a:cs typeface="Arial"/>
                <a:sym typeface="Arial"/>
              </a:rPr>
              <a:t>precsion = TP/TP + FP</a:t>
            </a:r>
            <a:endParaRPr sz="1150">
              <a:latin typeface="Arial"/>
              <a:ea typeface="Arial"/>
              <a:cs typeface="Arial"/>
              <a:sym typeface="Arial"/>
            </a:endParaRPr>
          </a:p>
          <a:p>
            <a:pPr indent="0" lvl="0" marL="0" rtl="0" algn="l">
              <a:spcBef>
                <a:spcPts val="0"/>
              </a:spcBef>
              <a:spcAft>
                <a:spcPts val="0"/>
              </a:spcAft>
              <a:buNone/>
            </a:pPr>
            <a:r>
              <a:t/>
            </a:r>
            <a:endParaRPr sz="1150">
              <a:latin typeface="Arial"/>
              <a:ea typeface="Arial"/>
              <a:cs typeface="Arial"/>
              <a:sym typeface="Arial"/>
            </a:endParaRPr>
          </a:p>
          <a:p>
            <a:pPr indent="0" lvl="0" marL="0" rtl="0" algn="l">
              <a:spcBef>
                <a:spcPts val="0"/>
              </a:spcBef>
              <a:spcAft>
                <a:spcPts val="0"/>
              </a:spcAft>
              <a:buNone/>
            </a:pPr>
            <a:r>
              <a:rPr b="1" lang="en-US" sz="1100">
                <a:latin typeface="Arial"/>
                <a:ea typeface="Arial"/>
                <a:cs typeface="Arial"/>
                <a:sym typeface="Arial"/>
              </a:rPr>
              <a:t>재현율</a:t>
            </a:r>
            <a:r>
              <a:rPr lang="en-US" sz="1100">
                <a:latin typeface="Arial"/>
                <a:ea typeface="Arial"/>
                <a:cs typeface="Arial"/>
                <a:sym typeface="Arial"/>
              </a:rPr>
              <a:t>이란 실제 True인 것 중에서 모델이 True라고 예측한 것의 비율입니다.  (데이터 관점)</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recall = TP/TP + FN</a:t>
            </a:r>
            <a:endParaRPr sz="11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F1 score는 Precision과 Recall의 조화평균입니다</a:t>
            </a:r>
            <a:endParaRPr sz="1200">
              <a:latin typeface="Arial"/>
              <a:ea typeface="Arial"/>
              <a:cs typeface="Arial"/>
              <a:sym typeface="Arial"/>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https://sumniya.tistory.com/26</a:t>
            </a:r>
            <a:endParaRPr sz="1200">
              <a:latin typeface="Arial"/>
              <a:ea typeface="Arial"/>
              <a:cs typeface="Arial"/>
              <a:sym typeface="Arial"/>
            </a:endParaRPr>
          </a:p>
        </p:txBody>
      </p:sp>
      <p:sp>
        <p:nvSpPr>
          <p:cNvPr id="641" name="Google Shape;641;g5e1460b538_0_8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e207714e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e207714e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TextRank</a:t>
            </a:r>
            <a:r>
              <a:rPr lang="en-US"/>
              <a:t>는 텍스트 단위(버텍스)의 로컬 컨텍스트를 고려할뿐만 아니라, 전체 텍스트(그래프)에서 재귀적으로 정보를 고려하기 때문에 Textrank가 잘 작동합니다.</a:t>
            </a:r>
            <a:endParaRPr/>
          </a:p>
          <a:p>
            <a:pPr indent="0" lvl="0" marL="0" rtl="0" algn="l">
              <a:spcBef>
                <a:spcPts val="0"/>
              </a:spcBef>
              <a:spcAft>
                <a:spcPts val="0"/>
              </a:spcAft>
              <a:buNone/>
            </a:pPr>
            <a:r>
              <a:rPr lang="en-US"/>
              <a:t>그리고 중요도를 평가하는 방법은 다른 단어와의 링크로 단어의 중요도를 평가합니다.</a:t>
            </a:r>
            <a:endParaRPr/>
          </a:p>
          <a:p>
            <a:pPr indent="0" lvl="0" marL="0" rtl="0" algn="l">
              <a:spcBef>
                <a:spcPts val="0"/>
              </a:spcBef>
              <a:spcAft>
                <a:spcPts val="0"/>
              </a:spcAft>
              <a:buNone/>
            </a:pPr>
            <a:r>
              <a:t/>
            </a:r>
            <a:endParaRPr/>
          </a:p>
        </p:txBody>
      </p:sp>
      <p:sp>
        <p:nvSpPr>
          <p:cNvPr id="651" name="Google Shape;651;g5e207714e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5e207714e0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5e207714e0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Textrank는 깊은 언어지식이나 도메인 별 corpora를 필요로 하지 않고, 다른 도메인, 장르, 언어에 적용할 수 있습니다.</a:t>
            </a:r>
            <a:endParaRPr/>
          </a:p>
          <a:p>
            <a:pPr indent="0" lvl="0" marL="0" rtl="0" algn="l">
              <a:spcBef>
                <a:spcPts val="0"/>
              </a:spcBef>
              <a:spcAft>
                <a:spcPts val="0"/>
              </a:spcAft>
              <a:buNone/>
            </a:pPr>
            <a:r>
              <a:rPr lang="en-US"/>
              <a:t>다음은 예시와 실습으로 TextRank를 이해해봅시다.</a:t>
            </a:r>
            <a:endParaRPr/>
          </a:p>
        </p:txBody>
      </p:sp>
      <p:sp>
        <p:nvSpPr>
          <p:cNvPr id="661" name="Google Shape;661;g5e207714e0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8297e6ee8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8297e6ee8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 A B D C 라는 예제 문서가 있다고 생각해봅시다.</a:t>
            </a:r>
            <a:endParaRPr/>
          </a:p>
          <a:p>
            <a:pPr indent="0" lvl="0" marL="0" rtl="0" algn="l">
              <a:spcBef>
                <a:spcPts val="0"/>
              </a:spcBef>
              <a:spcAft>
                <a:spcPts val="0"/>
              </a:spcAft>
              <a:buNone/>
            </a:pPr>
            <a:r>
              <a:rPr lang="en-US"/>
              <a:t>윈도사이즈는 2이고 이 경우 TextRank를 계산하는 과정을 단계별로 보겠습니다.</a:t>
            </a:r>
            <a:br>
              <a:rPr lang="en-US"/>
            </a:br>
            <a:br>
              <a:rPr lang="en-US"/>
            </a:br>
            <a:r>
              <a:rPr lang="en-US"/>
              <a:t>먼저 윈도 사이즈가 2이기 때문에 2개 단어씩 탐색하면서 그래프를 만듭니다.</a:t>
            </a:r>
            <a:endParaRPr/>
          </a:p>
          <a:p>
            <a:pPr indent="0" lvl="0" marL="0" rtl="0" algn="l">
              <a:spcBef>
                <a:spcPts val="0"/>
              </a:spcBef>
              <a:spcAft>
                <a:spcPts val="0"/>
              </a:spcAft>
              <a:buNone/>
            </a:pPr>
            <a:r>
              <a:rPr lang="en-US"/>
              <a:t>윈도우에 포함된 단어는 vertex로 단어간에는 edge로 연결하면 됩니다.</a:t>
            </a:r>
            <a:br>
              <a:rPr lang="en-US"/>
            </a:br>
            <a:r>
              <a:rPr lang="en-US"/>
              <a:t>먼저 D A가 윈도우에 포함되었기 때문에 D와 A vertex로 만들고 D와 A를 edge로 연결합니다.</a:t>
            </a:r>
            <a:endParaRPr/>
          </a:p>
          <a:p>
            <a:pPr indent="0" lvl="0" marL="0" rtl="0" algn="l">
              <a:spcBef>
                <a:spcPts val="0"/>
              </a:spcBef>
              <a:spcAft>
                <a:spcPts val="0"/>
              </a:spcAft>
              <a:buNone/>
            </a:pPr>
            <a:r>
              <a:rPr lang="en-US"/>
              <a:t> A B의 경우 A는 이미 vertex가 있기 때문에 B만 새롭게 만들고 A와 B를 edge로 연결합니다.</a:t>
            </a:r>
            <a:endParaRPr/>
          </a:p>
          <a:p>
            <a:pPr indent="0" lvl="0" marL="0" rtl="0" algn="l">
              <a:spcBef>
                <a:spcPts val="0"/>
              </a:spcBef>
              <a:spcAft>
                <a:spcPts val="0"/>
              </a:spcAft>
              <a:buNone/>
            </a:pPr>
            <a:r>
              <a:rPr lang="en-US"/>
              <a:t>B D는 이미 edge만 연결합니다.</a:t>
            </a:r>
            <a:endParaRPr/>
          </a:p>
          <a:p>
            <a:pPr indent="0" lvl="0" marL="0" rtl="0" algn="l">
              <a:spcBef>
                <a:spcPts val="0"/>
              </a:spcBef>
              <a:spcAft>
                <a:spcPts val="0"/>
              </a:spcAft>
              <a:buNone/>
            </a:pPr>
            <a:r>
              <a:rPr lang="en-US"/>
              <a:t>마지막 D C는 c를 vertex로 추가하고 D와 C를 edge로 연결합니다.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이렇게 윈도로 탐색하면서 그래프를 만듭니다. 이제 만들어진 그래프에서 TextRank score를 계산해보겠습니다.</a:t>
            </a:r>
            <a:endParaRPr/>
          </a:p>
        </p:txBody>
      </p:sp>
      <p:sp>
        <p:nvSpPr>
          <p:cNvPr id="671" name="Google Shape;671;g8297e6ee8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81ece8228f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81ece8228f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텍스트를 그래프로 만들고 undirected weighted 그래프를 활용해서 TextRank를 계산한다는 부분까지 확인을 했고</a:t>
            </a:r>
            <a:endParaRPr/>
          </a:p>
          <a:p>
            <a:pPr indent="0" lvl="0" marL="0" rtl="0" algn="l">
              <a:spcBef>
                <a:spcPts val="0"/>
              </a:spcBef>
              <a:spcAft>
                <a:spcPts val="0"/>
              </a:spcAft>
              <a:buNone/>
            </a:pPr>
            <a:r>
              <a:rPr lang="en-US"/>
              <a:t>이제 수식으로 TextRank를 이해해보겠습니다.</a:t>
            </a:r>
            <a:endParaRPr/>
          </a:p>
          <a:p>
            <a:pPr indent="0" lvl="0" marL="0" rtl="0" algn="l">
              <a:spcBef>
                <a:spcPts val="0"/>
              </a:spcBef>
              <a:spcAft>
                <a:spcPts val="0"/>
              </a:spcAft>
              <a:buNone/>
            </a:pPr>
            <a:r>
              <a:rPr lang="en-US"/>
              <a:t>이 수식이 다소 복잡해 보일수 있겠지만 우리가 앞서 살펴본 PageRank 수식과 정확하게 일치 합니다.</a:t>
            </a:r>
            <a:endParaRPr/>
          </a:p>
          <a:p>
            <a:pPr indent="0" lvl="0" marL="0" rtl="0" algn="l">
              <a:spcBef>
                <a:spcPts val="0"/>
              </a:spcBef>
              <a:spcAft>
                <a:spcPts val="0"/>
              </a:spcAft>
              <a:buNone/>
            </a:pPr>
            <a:r>
              <a:rPr lang="en-US"/>
              <a:t>두 수식이 어떻게 일치하는지 그리고 어떤 의미를 가지고 있는지 알아보겠습니다.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S(Vi)는 계산할 단어 Vertex의 TextRank 의미하고 PageRank에서는  PR(A)에 해당합니다.</a:t>
            </a:r>
            <a:endParaRPr/>
          </a:p>
          <a:p>
            <a:pPr indent="0" lvl="0" marL="0" rtl="0" algn="l">
              <a:spcBef>
                <a:spcPts val="0"/>
              </a:spcBef>
              <a:spcAft>
                <a:spcPts val="0"/>
              </a:spcAft>
              <a:buNone/>
            </a:pPr>
            <a:r>
              <a:rPr lang="en-US"/>
              <a:t>다음 D는 dumping factor 를 의미하고 PageRank에서도 같은 부분을 의미합니다.</a:t>
            </a:r>
            <a:endParaRPr/>
          </a:p>
          <a:p>
            <a:pPr indent="0" lvl="0" marL="0" rtl="0" algn="l">
              <a:spcBef>
                <a:spcPts val="0"/>
              </a:spcBef>
              <a:spcAft>
                <a:spcPts val="0"/>
              </a:spcAft>
              <a:buNone/>
            </a:pPr>
            <a:r>
              <a:rPr lang="en-US"/>
              <a:t>TextRank에서도 PageRank와 마찬가지로 0.85의 damping factor를 사용합니다.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마지막이 수식이 다소 복잡한데 차근차근 이해해 보겠습니다. </a:t>
            </a:r>
            <a:endParaRPr/>
          </a:p>
          <a:p>
            <a:pPr indent="0" lvl="0" marL="0" rtl="0" algn="l">
              <a:spcBef>
                <a:spcPts val="0"/>
              </a:spcBef>
              <a:spcAft>
                <a:spcPts val="0"/>
              </a:spcAft>
              <a:buNone/>
            </a:pPr>
            <a:r>
              <a:rPr lang="en-US"/>
              <a:t>먼저 시그마가 있는 부분은 지금 계산하고자 하는 단어 vertex와 edge로 연결된 주변 vertex 집합을 의미합니다.</a:t>
            </a:r>
            <a:endParaRPr/>
          </a:p>
          <a:p>
            <a:pPr indent="0" lvl="0" marL="0" rtl="0" algn="l">
              <a:spcBef>
                <a:spcPts val="0"/>
              </a:spcBef>
              <a:spcAft>
                <a:spcPts val="0"/>
              </a:spcAft>
              <a:buNone/>
            </a:pPr>
            <a:r>
              <a:rPr lang="en-US"/>
              <a:t>A를 기준으로 봤을때는 edge가 연결된 C, D, F가 수식의 시그마 부분에 해당합니다.</a:t>
            </a:r>
            <a:endParaRPr/>
          </a:p>
          <a:p>
            <a:pPr indent="0" lvl="0" marL="0" rtl="0" algn="l">
              <a:spcBef>
                <a:spcPts val="0"/>
              </a:spcBef>
              <a:spcAft>
                <a:spcPts val="0"/>
              </a:spcAft>
              <a:buNone/>
            </a:pPr>
            <a:r>
              <a:rPr lang="en-US"/>
              <a:t>즉 A의 TextRank 를 계산할때는 edge로 연결된 CDF의 TextRank score를 사용한다는 것을 의미합니다.</a:t>
            </a:r>
            <a:endParaRPr/>
          </a:p>
          <a:p>
            <a:pPr indent="0" lvl="0" marL="0" rtl="0" algn="l">
              <a:spcBef>
                <a:spcPts val="0"/>
              </a:spcBef>
              <a:spcAft>
                <a:spcPts val="0"/>
              </a:spcAft>
              <a:buNone/>
            </a:pPr>
            <a:r>
              <a:rPr lang="en-US"/>
              <a:t>마지막 부분은 edge 연결된 Vertex가 가지고 있는 edge 수로 TextRank score를 나눠준다는 것입니다.</a:t>
            </a:r>
            <a:endParaRPr/>
          </a:p>
          <a:p>
            <a:pPr indent="0" lvl="0" marL="0" rtl="0" algn="l">
              <a:spcBef>
                <a:spcPts val="0"/>
              </a:spcBef>
              <a:spcAft>
                <a:spcPts val="0"/>
              </a:spcAft>
              <a:buNone/>
            </a:pPr>
            <a:r>
              <a:rPr lang="en-US"/>
              <a:t>A의 TextRank score를 계산할때 C 관점에서 생각해보면 C는 3개의 edge를 가지고 있고 TextRank score가 15이므로 5 이 계산됩니다.</a:t>
            </a:r>
            <a:endParaRPr/>
          </a:p>
          <a:p>
            <a:pPr indent="0" lvl="0" marL="0" rtl="0" algn="l">
              <a:spcBef>
                <a:spcPts val="0"/>
              </a:spcBef>
              <a:spcAft>
                <a:spcPts val="0"/>
              </a:spcAft>
              <a:buNone/>
            </a:pPr>
            <a:r>
              <a:rPr lang="en-US"/>
              <a:t>즉 A의 score를 계산할때 C vertex 로 부터 5를 받게 됩니다. 같은 방식으로 D는 score 10, edge 3개 이므로 3.33을 받고</a:t>
            </a:r>
            <a:endParaRPr/>
          </a:p>
          <a:p>
            <a:pPr indent="0" lvl="0" marL="0" rtl="0" algn="l">
              <a:spcBef>
                <a:spcPts val="0"/>
              </a:spcBef>
              <a:spcAft>
                <a:spcPts val="0"/>
              </a:spcAft>
              <a:buNone/>
            </a:pPr>
            <a:r>
              <a:rPr lang="en-US"/>
              <a:t>F는 score 5, edge1개 이므로 5를 받게 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결국 TextRank는 PageRank와 같은 구조를 가지고 있고</a:t>
            </a:r>
            <a:br>
              <a:rPr lang="en-US"/>
            </a:br>
            <a:r>
              <a:rPr lang="en-US"/>
              <a:t>특정 단어 Vertex의 TextRank score를 구하기 위해서는 edge로 연결된 vertex로 부터 score를 받아 damping factor를 적용하여 합산합니다.</a:t>
            </a:r>
            <a:endParaRPr/>
          </a:p>
          <a:p>
            <a:pPr indent="0" lvl="0" marL="0" rtl="0" algn="l">
              <a:spcBef>
                <a:spcPts val="0"/>
              </a:spcBef>
              <a:spcAft>
                <a:spcPts val="0"/>
              </a:spcAft>
              <a:buNone/>
            </a:pPr>
            <a:r>
              <a:rPr lang="en-US"/>
              <a:t>이 수식은 뒤에 예제와 실습에서 더 살펴보도록 하겠습니다.</a:t>
            </a:r>
            <a:endParaRPr/>
          </a:p>
        </p:txBody>
      </p:sp>
      <p:sp>
        <p:nvSpPr>
          <p:cNvPr id="700" name="Google Shape;700;g81ece8228f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8297e6ee85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8297e6ee85_0_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먼저 각 vertex의 TextRank score를 1로 초기화 합니다.</a:t>
            </a:r>
            <a:endParaRPr/>
          </a:p>
          <a:p>
            <a:pPr indent="0" lvl="0" marL="0" rtl="0" algn="l">
              <a:spcBef>
                <a:spcPts val="0"/>
              </a:spcBef>
              <a:spcAft>
                <a:spcPts val="0"/>
              </a:spcAft>
              <a:buNone/>
            </a:pPr>
            <a:r>
              <a:rPr lang="en-US"/>
              <a:t>그리고 A, B, C, D 순서대로 TextRank score를 계산해보겠습니다.</a:t>
            </a:r>
            <a:br>
              <a:rPr lang="en-US"/>
            </a:br>
            <a:endParaRPr/>
          </a:p>
          <a:p>
            <a:pPr indent="0" lvl="0" marL="0" rtl="0" algn="l">
              <a:spcBef>
                <a:spcPts val="0"/>
              </a:spcBef>
              <a:spcAft>
                <a:spcPts val="0"/>
              </a:spcAft>
              <a:buNone/>
            </a:pPr>
            <a:r>
              <a:rPr lang="en-US"/>
              <a:t>먼저 A vertex는 B와 D로부터 각각 0.5, 0.333 score를 받습니다. 여기에 dumping factor 0.85를 곱하고 0.15를 더하여 0.858이 계산됩니다.</a:t>
            </a:r>
            <a:endParaRPr/>
          </a:p>
          <a:p>
            <a:pPr indent="0" lvl="0" marL="0" rtl="0" algn="l">
              <a:spcBef>
                <a:spcPts val="0"/>
              </a:spcBef>
              <a:spcAft>
                <a:spcPts val="0"/>
              </a:spcAft>
              <a:buNone/>
            </a:pPr>
            <a:r>
              <a:rPr lang="en-US"/>
              <a:t>같은 방법으로 B vertex는 A와 D로부터 각각 0.5, 0.333 score를 받고 dumping factor 0.85 적용하여 0.858이 계산됩니다.</a:t>
            </a:r>
            <a:endParaRPr/>
          </a:p>
          <a:p>
            <a:pPr indent="0" lvl="0" marL="0" rtl="0" algn="l">
              <a:spcBef>
                <a:spcPts val="0"/>
              </a:spcBef>
              <a:spcAft>
                <a:spcPts val="0"/>
              </a:spcAft>
              <a:buNone/>
            </a:pPr>
            <a:r>
              <a:rPr lang="en-US"/>
              <a:t>C vertex는 D로 부터 0.333 score를 받고 dumping factor 적용하여 0.433</a:t>
            </a:r>
            <a:endParaRPr/>
          </a:p>
          <a:p>
            <a:pPr indent="0" lvl="0" marL="0" rtl="0" algn="l">
              <a:spcBef>
                <a:spcPts val="0"/>
              </a:spcBef>
              <a:spcAft>
                <a:spcPts val="0"/>
              </a:spcAft>
              <a:buNone/>
            </a:pPr>
            <a:r>
              <a:rPr lang="en-US"/>
              <a:t>마지막 D는 A B C로부터 각각 0.5 0.5 1.0을 받고 dumping factor 적용하여 1.85가 계산됩니다.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첫번째 iteration에서 A B C D는 0.858 0.858 0.433 1.85로 TextRank score를 계산했습니다.</a:t>
            </a:r>
            <a:endParaRPr/>
          </a:p>
          <a:p>
            <a:pPr indent="0" lvl="0" marL="0" rtl="0" algn="l">
              <a:spcBef>
                <a:spcPts val="0"/>
              </a:spcBef>
              <a:spcAft>
                <a:spcPts val="0"/>
              </a:spcAft>
              <a:buNone/>
            </a:pPr>
            <a:r>
              <a:rPr lang="en-US"/>
              <a:t>이후 부터는 score가 수렴할때까지 동일한 과정을 반복해서 계산하게 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&lt;edge weight 계산방법 추가&gt;</a:t>
            </a:r>
            <a:endParaRPr/>
          </a:p>
        </p:txBody>
      </p:sp>
      <p:sp>
        <p:nvSpPr>
          <p:cNvPr id="722" name="Google Shape;722;g8297e6ee85_0_1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8297e6ee85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8297e6ee85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두번째 iteration을 살며보면</a:t>
            </a:r>
            <a:endParaRPr/>
          </a:p>
          <a:p>
            <a:pPr indent="0" lvl="0" marL="0" rtl="0" algn="l">
              <a:spcBef>
                <a:spcPts val="0"/>
              </a:spcBef>
              <a:spcAft>
                <a:spcPts val="0"/>
              </a:spcAft>
              <a:buNone/>
            </a:pPr>
            <a:r>
              <a:rPr lang="en-US"/>
              <a:t>A vertex의 경우 B D에서 0.429 0.617 score를 받고 dumping factor를 적용하여 1.039가 계산됩니다.</a:t>
            </a:r>
            <a:endParaRPr/>
          </a:p>
          <a:p>
            <a:pPr indent="0" lvl="0" marL="0" rtl="0" algn="l">
              <a:spcBef>
                <a:spcPts val="0"/>
              </a:spcBef>
              <a:spcAft>
                <a:spcPts val="0"/>
              </a:spcAft>
              <a:buNone/>
            </a:pPr>
            <a:r>
              <a:rPr lang="en-US"/>
              <a:t>같은 과정을 반복하면 </a:t>
            </a:r>
            <a:endParaRPr/>
          </a:p>
          <a:p>
            <a:pPr indent="0" lvl="0" marL="0" rtl="0" algn="l">
              <a:spcBef>
                <a:spcPts val="0"/>
              </a:spcBef>
              <a:spcAft>
                <a:spcPts val="0"/>
              </a:spcAft>
              <a:buNone/>
            </a:pPr>
            <a:r>
              <a:rPr lang="en-US"/>
              <a:t>A B C D는 1.039 1.039 0.674 1.248의 TextRank 스코어가 계산됩니다.</a:t>
            </a:r>
            <a:endParaRPr/>
          </a:p>
          <a:p>
            <a:pPr indent="0" lvl="0" marL="0" rtl="0" algn="l">
              <a:spcBef>
                <a:spcPts val="0"/>
              </a:spcBef>
              <a:spcAft>
                <a:spcPts val="0"/>
              </a:spcAft>
              <a:buNone/>
            </a:pPr>
            <a:r>
              <a:t/>
            </a:r>
            <a:endParaRPr/>
          </a:p>
        </p:txBody>
      </p:sp>
      <p:sp>
        <p:nvSpPr>
          <p:cNvPr id="757" name="Google Shape;757;g8297e6ee85_0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805d680c61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805d680c61_1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두번째 iteration을 살며보면</a:t>
            </a:r>
            <a:endParaRPr/>
          </a:p>
          <a:p>
            <a:pPr indent="0" lvl="0" marL="0" rtl="0" algn="l">
              <a:spcBef>
                <a:spcPts val="0"/>
              </a:spcBef>
              <a:spcAft>
                <a:spcPts val="0"/>
              </a:spcAft>
              <a:buNone/>
            </a:pPr>
            <a:r>
              <a:rPr lang="en-US"/>
              <a:t>A vertex의 경우 B D에서 0.429 0.617 score를 받고 dumping factor를 적용하여 1.039가 계산됩니다.</a:t>
            </a:r>
            <a:endParaRPr/>
          </a:p>
          <a:p>
            <a:pPr indent="0" lvl="0" marL="0" rtl="0" algn="l">
              <a:spcBef>
                <a:spcPts val="0"/>
              </a:spcBef>
              <a:spcAft>
                <a:spcPts val="0"/>
              </a:spcAft>
              <a:buNone/>
            </a:pPr>
            <a:r>
              <a:rPr lang="en-US"/>
              <a:t>같은 과정을 반복하면 </a:t>
            </a:r>
            <a:endParaRPr/>
          </a:p>
          <a:p>
            <a:pPr indent="0" lvl="0" marL="0" rtl="0" algn="l">
              <a:spcBef>
                <a:spcPts val="0"/>
              </a:spcBef>
              <a:spcAft>
                <a:spcPts val="0"/>
              </a:spcAft>
              <a:buNone/>
            </a:pPr>
            <a:r>
              <a:rPr lang="en-US"/>
              <a:t>A B C D는 1.039 1.039 0.674 1.248의 TextRank 스코어가 계산됩니다.</a:t>
            </a:r>
            <a:endParaRPr/>
          </a:p>
          <a:p>
            <a:pPr indent="0" lvl="0" marL="0" rtl="0" algn="l">
              <a:spcBef>
                <a:spcPts val="0"/>
              </a:spcBef>
              <a:spcAft>
                <a:spcPts val="0"/>
              </a:spcAft>
              <a:buNone/>
            </a:pPr>
            <a:r>
              <a:t/>
            </a:r>
            <a:endParaRPr/>
          </a:p>
        </p:txBody>
      </p:sp>
      <p:sp>
        <p:nvSpPr>
          <p:cNvPr id="785" name="Google Shape;785;g805d680c61_1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8297e6ee85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8297e6ee85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다음과 같은 값으로 수렵하게 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최종적으로 A 0.985, B 0.985 , C 0.568, D 1.462 TextRank가 계산되고</a:t>
            </a:r>
            <a:endParaRPr/>
          </a:p>
          <a:p>
            <a:pPr indent="0" lvl="0" marL="0" rtl="0" algn="l">
              <a:spcBef>
                <a:spcPts val="0"/>
              </a:spcBef>
              <a:spcAft>
                <a:spcPts val="0"/>
              </a:spcAft>
              <a:buNone/>
            </a:pPr>
            <a:r>
              <a:rPr lang="en-US"/>
              <a:t>score가 가장 높은 D가 핵심 키워드가 됩니다.</a:t>
            </a:r>
            <a:endParaRPr/>
          </a:p>
          <a:p>
            <a:pPr indent="0" lvl="0" marL="0" rtl="0" algn="l">
              <a:spcBef>
                <a:spcPts val="0"/>
              </a:spcBef>
              <a:spcAft>
                <a:spcPts val="0"/>
              </a:spcAft>
              <a:buNone/>
            </a:pPr>
            <a:r>
              <a:rPr lang="en-US"/>
              <a:t>이렇게 TextRank 과정을 세부적으로 알아봤습니다.</a:t>
            </a:r>
            <a:endParaRPr/>
          </a:p>
        </p:txBody>
      </p:sp>
      <p:sp>
        <p:nvSpPr>
          <p:cNvPr id="813" name="Google Shape;813;g8297e6ee85_0_1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1cb408f54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1cb408f54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핵심키워드</a:t>
            </a:r>
            <a:r>
              <a:rPr lang="en-US" sz="1200"/>
              <a:t>를 추출하는 과정을 통계적 접근방법에 대해서 생각해보겠습니다.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첫번째는 단어 빈도의 관점에서 자주 등장하는 단어가 중요한 단어라고 판단하여 추출하는 방법입니다.</a:t>
            </a:r>
            <a:endParaRPr sz="1200"/>
          </a:p>
          <a:p>
            <a:pPr indent="0" lvl="0" marL="0" rtl="0" algn="l">
              <a:spcBef>
                <a:spcPts val="0"/>
              </a:spcBef>
              <a:spcAft>
                <a:spcPts val="0"/>
              </a:spcAft>
              <a:buNone/>
            </a:pPr>
            <a:r>
              <a:rPr lang="en-US" sz="1200"/>
              <a:t>앞서 단어빈도에 대해서 자주 등장한다고 무조건 중요한 단어가 아니다라는 표현을 자주 사용했습니다.</a:t>
            </a:r>
            <a:endParaRPr sz="1200"/>
          </a:p>
          <a:p>
            <a:pPr indent="0" lvl="0" marL="0" rtl="0" algn="l">
              <a:spcBef>
                <a:spcPts val="0"/>
              </a:spcBef>
              <a:spcAft>
                <a:spcPts val="0"/>
              </a:spcAft>
              <a:buNone/>
            </a:pPr>
            <a:r>
              <a:rPr lang="en-US" sz="1200"/>
              <a:t>그럼에도 자주 등장하는 단어가 단어 중요성에 대한 부분을 어느정도 대변하고 있습니다. 그래서 과거에는 단어빈도가 특정 빈도에 포함되는 경우 중요한 단어라고 판단하였습니다.</a:t>
            </a:r>
            <a:endParaRPr sz="1200"/>
          </a:p>
          <a:p>
            <a:pPr indent="0" lvl="0" marL="0" rtl="0" algn="l">
              <a:spcBef>
                <a:spcPts val="0"/>
              </a:spcBef>
              <a:spcAft>
                <a:spcPts val="0"/>
              </a:spcAft>
              <a:buNone/>
            </a:pPr>
            <a:r>
              <a:rPr lang="en-US" sz="1200"/>
              <a:t>하지만 단어빈도 접근방식은 문서를 단순한 단어 모음으로 간주하고 있어, 단어의 의미, 구조, 문법 및 단어 순서를 고려하지 않습니다.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두번째는 연어/동시발생 빈도 관점에서, 단어의 이미 구조를 이해하기 위해서 N-gram과 같은 통계기법을 활용하여 연어나 동시발생 단어를 하나의 단어로 처리할수 있습니다. </a:t>
            </a:r>
            <a:endParaRPr sz="1200"/>
          </a:p>
          <a:p>
            <a:pPr indent="0" lvl="0" marL="0" rtl="0" algn="l">
              <a:spcBef>
                <a:spcPts val="0"/>
              </a:spcBef>
              <a:spcAft>
                <a:spcPts val="0"/>
              </a:spcAft>
              <a:buNone/>
            </a:pPr>
            <a:r>
              <a:rPr lang="en-US" sz="1200"/>
              <a:t>연어는 하나의 의미를 가지고 연이어 함께 자주 등장하는 단어 묶음을 말합니다. 예를 들어, “고객 서비스" 같은 경우 입니다. 고객 서비스를 “고객"과 “서비스"로 각각 분리해서 본다면 정확한 의미를 파악하기 어렵습니다. 이를 하나로 묶어 연어로 처리하여 “고객 서비스"를 하나의 단어로 처리해야 정확한 판단이 가능하다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동시발생은은 영어로 co-occurrence 라고 하고 동일한 코퍼스 내에 함께 등장하는 단어 묶음을 말합니다. 연어와 다른 점이 있다면 반드시 단어가 인접할 필요는 없다는 것입니다.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그럼 이제부터 본격적으로 핵심키워드 추출과정에 대해 알아 보겠습니다.</a:t>
            </a:r>
            <a:endParaRPr sz="1200"/>
          </a:p>
        </p:txBody>
      </p:sp>
      <p:sp>
        <p:nvSpPr>
          <p:cNvPr id="168" name="Google Shape;168;g81cb408f54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152b71b83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152b71b83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먼</a:t>
            </a:r>
            <a:r>
              <a:rPr lang="en-US"/>
              <a:t>저 단어 빈도에 기반한  TF-IDF를 활용한 핵심키워드 추출을 알아 보겠습니다.</a:t>
            </a:r>
            <a:endParaRPr/>
          </a:p>
          <a:p>
            <a:pPr indent="0" lvl="0" marL="0" rtl="0" algn="l">
              <a:spcBef>
                <a:spcPts val="0"/>
              </a:spcBef>
              <a:spcAft>
                <a:spcPts val="0"/>
              </a:spcAft>
              <a:buNone/>
            </a:pPr>
            <a:r>
              <a:rPr lang="en-US"/>
              <a:t>TF-IDF는 6장 단어에 표현에서 살펴봤습니다.  따라서 이번에는 이론 설명 보다는 바로 실습을 통해서 어떻게 핵심키워드를 추출할 수 있는지 알아 보겠습니다.</a:t>
            </a:r>
            <a:endParaRPr/>
          </a:p>
        </p:txBody>
      </p:sp>
      <p:sp>
        <p:nvSpPr>
          <p:cNvPr id="182" name="Google Shape;182;g6152b71b83_0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1532c6c07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1532c6c07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5장에</a:t>
            </a:r>
            <a:r>
              <a:rPr lang="en-US"/>
              <a:t>서 학습한 TF-IDF의 개념을 다시 살펴보겠습니다.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단어빈도를 의미하는 TF와  문서빈도를 의미하는 DF의 역수인 IDF 값의 곱으로 TF-IDF score는 계산됩니다.</a:t>
            </a:r>
            <a:endParaRPr/>
          </a:p>
          <a:p>
            <a:pPr indent="0" lvl="0" marL="0" rtl="0" algn="l">
              <a:spcBef>
                <a:spcPts val="0"/>
              </a:spcBef>
              <a:spcAft>
                <a:spcPts val="0"/>
              </a:spcAft>
              <a:buNone/>
            </a:pPr>
            <a:r>
              <a:rPr lang="en-US"/>
              <a:t> TF-IDF score가 크게 나오는 나오는 경우를 다시 이해해 보겠습니다.</a:t>
            </a:r>
            <a:endParaRPr/>
          </a:p>
          <a:p>
            <a:pPr indent="0" lvl="0" marL="0" rtl="0" algn="l">
              <a:spcBef>
                <a:spcPts val="0"/>
              </a:spcBef>
              <a:spcAft>
                <a:spcPts val="0"/>
              </a:spcAft>
              <a:buNone/>
            </a:pPr>
            <a:r>
              <a:rPr lang="en-US"/>
              <a:t> TF-IDF score가 크게 나오는 나오는 경우</a:t>
            </a:r>
            <a:r>
              <a:rPr lang="en-US"/>
              <a:t>는 TF를 큰값을 가지고 IDF도 큰값을 가지는 경우입니다.</a:t>
            </a:r>
            <a:endParaRPr/>
          </a:p>
          <a:p>
            <a:pPr indent="0" lvl="0" marL="0" rtl="0" algn="l">
              <a:spcBef>
                <a:spcPts val="0"/>
              </a:spcBef>
              <a:spcAft>
                <a:spcPts val="0"/>
              </a:spcAft>
              <a:buNone/>
            </a:pPr>
            <a:r>
              <a:rPr lang="en-US"/>
              <a:t>이 경우를 해석해 본다면 단어가 특정 문서 내에서 </a:t>
            </a:r>
            <a:r>
              <a:rPr lang="en-US"/>
              <a:t>단어 빈도</a:t>
            </a:r>
            <a:r>
              <a:rPr lang="en-US"/>
              <a:t>가 높고, 즉 단어가 자주 등장하고,</a:t>
            </a:r>
            <a:endParaRPr/>
          </a:p>
          <a:p>
            <a:pPr indent="0" lvl="0" marL="0" rtl="0" algn="l">
              <a:spcBef>
                <a:spcPts val="0"/>
              </a:spcBef>
              <a:spcAft>
                <a:spcPts val="0"/>
              </a:spcAft>
              <a:buNone/>
            </a:pPr>
            <a:r>
              <a:rPr lang="en-US"/>
              <a:t>그 단어가 다른 문서에는 자주 등장 하지 않은 경우를 말합니다.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바로 </a:t>
            </a:r>
            <a:r>
              <a:rPr lang="en-US"/>
              <a:t> TF-IDF score가 큰 </a:t>
            </a:r>
            <a:r>
              <a:rPr lang="en-US"/>
              <a:t>이러한 단어가 문서의 핵심키워드가 된다는 것을 의미합니다.</a:t>
            </a:r>
            <a:endParaRPr/>
          </a:p>
        </p:txBody>
      </p:sp>
      <p:sp>
        <p:nvSpPr>
          <p:cNvPr id="190" name="Google Shape;190;g61532c6c07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1cb408f54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1cb408f54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TF-IDF</a:t>
            </a:r>
            <a:r>
              <a:rPr lang="en-US"/>
              <a:t>를 활용한 핵심키워드 추출은 3단계 절차로 이루어집니다.</a:t>
            </a:r>
            <a:endParaRPr/>
          </a:p>
          <a:p>
            <a:pPr indent="0" lvl="0" marL="0" rtl="0" algn="l">
              <a:spcBef>
                <a:spcPts val="0"/>
              </a:spcBef>
              <a:spcAft>
                <a:spcPts val="0"/>
              </a:spcAft>
              <a:buNone/>
            </a:pPr>
            <a:r>
              <a:rPr lang="en-US"/>
              <a:t>먼저  TF-IDF 를 계산하기 위한 문서집합을 토큰화합니다. </a:t>
            </a:r>
            <a:endParaRPr/>
          </a:p>
          <a:p>
            <a:pPr indent="0" lvl="0" marL="0" rtl="0" algn="l">
              <a:spcBef>
                <a:spcPts val="0"/>
              </a:spcBef>
              <a:spcAft>
                <a:spcPts val="0"/>
              </a:spcAft>
              <a:buNone/>
            </a:pPr>
            <a:r>
              <a:rPr lang="en-US"/>
              <a:t>두번째 단계에서는 TF-IDF스코어를 계산하게 됩니다.</a:t>
            </a:r>
            <a:br>
              <a:rPr lang="en-US"/>
            </a:br>
            <a:r>
              <a:rPr lang="en-US"/>
              <a:t>마지막 핵심키워드는 TF-IDF 스코어를 기준으로 상위 원하는 갯수로 추출하면 핵심키워드 추출이 됩니다.</a:t>
            </a:r>
            <a:endParaRPr/>
          </a:p>
        </p:txBody>
      </p:sp>
      <p:sp>
        <p:nvSpPr>
          <p:cNvPr id="201" name="Google Shape;201;g81cb408f54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1e8fc638e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1e8fc638e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두개의 문서가 있다고 할때 TF-IDF를 계산해봅시다.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먼저 토큰 인덱스를 생성해보겠습니다.</a:t>
            </a:r>
            <a:endParaRPr sz="1200"/>
          </a:p>
          <a:p>
            <a:pPr indent="0" lvl="0" marL="0" rtl="0" algn="l">
              <a:spcBef>
                <a:spcPts val="0"/>
              </a:spcBef>
              <a:spcAft>
                <a:spcPts val="0"/>
              </a:spcAft>
              <a:buNone/>
            </a:pPr>
            <a:r>
              <a:rPr lang="en-US" sz="1200"/>
              <a:t>문서들을 토큰화 하고 고유한 토큰 별로 번호를 부여합니다.</a:t>
            </a:r>
            <a:endParaRPr sz="1200"/>
          </a:p>
          <a:p>
            <a:pPr indent="0" lvl="0" marL="0" rtl="0" algn="l">
              <a:spcBef>
                <a:spcPts val="0"/>
              </a:spcBef>
              <a:spcAft>
                <a:spcPts val="0"/>
              </a:spcAft>
              <a:buNone/>
            </a:pPr>
            <a:r>
              <a:rPr lang="en-US" sz="1200"/>
              <a:t>토큰화는 단순하게 이해할 수 있도록 공백으로 토큰화 한다고 가정하겠습니다.</a:t>
            </a:r>
            <a:endParaRPr sz="1200"/>
          </a:p>
          <a:p>
            <a:pPr indent="0" lvl="0" marL="0" rtl="0" algn="l">
              <a:spcBef>
                <a:spcPts val="0"/>
              </a:spcBef>
              <a:spcAft>
                <a:spcPts val="0"/>
              </a:spcAft>
              <a:buNone/>
            </a:pPr>
            <a:r>
              <a:rPr lang="en-US" sz="1200"/>
              <a:t>지금 예제에서는 The 0, cat 1, sat 2 와 같은 방식으로 한번이라도 등장한 토큰에 고유 번호를 부여합니다.</a:t>
            </a:r>
            <a:endParaRPr sz="1200"/>
          </a:p>
          <a:p>
            <a:pPr indent="0" lvl="0" marL="0" rtl="0" algn="l">
              <a:spcBef>
                <a:spcPts val="0"/>
              </a:spcBef>
              <a:spcAft>
                <a:spcPts val="0"/>
              </a:spcAft>
              <a:buNone/>
            </a:pPr>
            <a:r>
              <a:rPr lang="en-US" sz="1200"/>
              <a:t>여기서 각 인덱스. 고유번호는 의미를 가지고 있지 않습니다. 문자를 바로 사용할수 없어 숫자로 대체 하여 표현하는 것입니다.</a:t>
            </a:r>
            <a:endParaRPr sz="1200"/>
          </a:p>
        </p:txBody>
      </p:sp>
      <p:sp>
        <p:nvSpPr>
          <p:cNvPr id="213" name="Google Shape;213;g71e8fc638e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1e8fc63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1e8fc638e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이제 TF를 계산해 보겠습니다.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TF를 계산하기 위해서는 문서 내 전체 토큰 빈도수를 계산해야합니다.</a:t>
            </a:r>
            <a:endParaRPr sz="1200"/>
          </a:p>
          <a:p>
            <a:pPr indent="0" lvl="0" marL="0" rtl="0" algn="l">
              <a:spcBef>
                <a:spcPts val="0"/>
              </a:spcBef>
              <a:spcAft>
                <a:spcPts val="0"/>
              </a:spcAft>
              <a:buNone/>
            </a:pPr>
            <a:r>
              <a:rPr lang="en-US" sz="1200"/>
              <a:t>문서 1과 2는 각각 10회의 토큰 빈도를 가지고 있습니다.</a:t>
            </a:r>
            <a:endParaRPr sz="1200"/>
          </a:p>
          <a:p>
            <a:pPr indent="0" lvl="0" marL="0" rtl="0" algn="l">
              <a:spcBef>
                <a:spcPts val="0"/>
              </a:spcBef>
              <a:spcAft>
                <a:spcPts val="0"/>
              </a:spcAft>
              <a:buNone/>
            </a:pPr>
            <a:r>
              <a:rPr lang="en-US" sz="1200"/>
              <a:t>그뒤 각 토큰의 문서내 등장 빈도를 계산하여 문서내 토큰 빈도를 전체 토큰빈도로 나누어 주면 됩니다.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The의 경우 문서1 내에서 1번 등장했고 전체 토큰 빈도가 10 이므로 1/10 = 0.1 입니다.</a:t>
            </a:r>
            <a:endParaRPr sz="1200"/>
          </a:p>
          <a:p>
            <a:pPr indent="0" lvl="0" marL="0" rtl="0" algn="l">
              <a:spcBef>
                <a:spcPts val="0"/>
              </a:spcBef>
              <a:spcAft>
                <a:spcPts val="0"/>
              </a:spcAft>
              <a:buNone/>
            </a:pPr>
            <a:r>
              <a:rPr lang="en-US" sz="1200"/>
              <a:t>cat의 경우 문서1 내에서 2번 등장했고 전체 토큰 빈도가 10이므로 2/10 = 0.2 입니다.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같은 방식으로 문서별 토큰별 TF 값을 각각 계산합니다.</a:t>
            </a:r>
            <a:endParaRPr sz="1200"/>
          </a:p>
          <a:p>
            <a:pPr indent="0" lvl="0" marL="0" rtl="0" algn="l">
              <a:spcBef>
                <a:spcPts val="0"/>
              </a:spcBef>
              <a:spcAft>
                <a:spcPts val="0"/>
              </a:spcAft>
              <a:buNone/>
            </a:pPr>
            <a:r>
              <a:rPr lang="en-US" sz="1200"/>
              <a:t>TF는 토큰이 문서내에서 얼마나 중요한지를 count에 기반하여 비율로 계산한 값입니다.</a:t>
            </a:r>
            <a:endParaRPr sz="1200"/>
          </a:p>
        </p:txBody>
      </p:sp>
      <p:sp>
        <p:nvSpPr>
          <p:cNvPr id="223" name="Google Shape;223;g71e8fc638e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type="title">
  <p:cSld name="TITLE">
    <p:spTree>
      <p:nvGrpSpPr>
        <p:cNvPr id="25" name="Shape 25"/>
        <p:cNvGrpSpPr/>
        <p:nvPr/>
      </p:nvGrpSpPr>
      <p:grpSpPr>
        <a:xfrm>
          <a:off x="0" y="0"/>
          <a:ext cx="0" cy="0"/>
          <a:chOff x="0" y="0"/>
          <a:chExt cx="0" cy="0"/>
        </a:xfrm>
      </p:grpSpPr>
      <p:sp>
        <p:nvSpPr>
          <p:cNvPr id="26" name="Google Shape;26;p2"/>
          <p:cNvSpPr txBox="1"/>
          <p:nvPr>
            <p:ph type="ctrTitle"/>
          </p:nvPr>
        </p:nvSpPr>
        <p:spPr>
          <a:xfrm>
            <a:off x="965199" y="1981438"/>
            <a:ext cx="6858000" cy="590400"/>
          </a:xfrm>
          <a:prstGeom prst="rect">
            <a:avLst/>
          </a:prstGeom>
          <a:noFill/>
          <a:ln>
            <a:noFill/>
          </a:ln>
        </p:spPr>
        <p:txBody>
          <a:bodyPr anchorCtr="0" anchor="b" bIns="17125" lIns="34275" spcFirstLastPara="1" rIns="34275" wrap="square" tIns="17125">
            <a:noAutofit/>
          </a:bodyPr>
          <a:lstStyle>
            <a:lvl1pPr lvl="0" rtl="0" algn="l">
              <a:lnSpc>
                <a:spcPct val="90000"/>
              </a:lnSpc>
              <a:spcBef>
                <a:spcPts val="0"/>
              </a:spcBef>
              <a:spcAft>
                <a:spcPts val="0"/>
              </a:spcAft>
              <a:buClr>
                <a:schemeClr val="dk2"/>
              </a:buClr>
              <a:buSzPts val="4500"/>
              <a:buFont typeface="Lato"/>
              <a:buNone/>
              <a:defRPr sz="2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2"/>
          <p:cNvSpPr txBox="1"/>
          <p:nvPr>
            <p:ph idx="1" type="subTitle"/>
          </p:nvPr>
        </p:nvSpPr>
        <p:spPr>
          <a:xfrm>
            <a:off x="965199" y="2590003"/>
            <a:ext cx="6858000" cy="458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800"/>
              </a:spcBef>
              <a:spcAft>
                <a:spcPts val="0"/>
              </a:spcAft>
              <a:buClr>
                <a:schemeClr val="dk1"/>
              </a:buClr>
              <a:buSzPts val="1800"/>
              <a:buNone/>
              <a:defRPr sz="1200">
                <a:solidFill>
                  <a:srgbClr val="595959"/>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8" name="Google Shape;28;p2"/>
          <p:cNvSpPr/>
          <p:nvPr/>
        </p:nvSpPr>
        <p:spPr>
          <a:xfrm>
            <a:off x="142876" y="131655"/>
            <a:ext cx="4886400" cy="710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1">
  <p:cSld name="OBJECT_1_2">
    <p:spTree>
      <p:nvGrpSpPr>
        <p:cNvPr id="66" name="Shape 66"/>
        <p:cNvGrpSpPr/>
        <p:nvPr/>
      </p:nvGrpSpPr>
      <p:grpSpPr>
        <a:xfrm>
          <a:off x="0" y="0"/>
          <a:ext cx="0" cy="0"/>
          <a:chOff x="0" y="0"/>
          <a:chExt cx="0" cy="0"/>
        </a:xfrm>
      </p:grpSpPr>
      <p:sp>
        <p:nvSpPr>
          <p:cNvPr id="67" name="Google Shape;67;p11"/>
          <p:cNvSpPr txBox="1"/>
          <p:nvPr>
            <p:ph type="title"/>
          </p:nvPr>
        </p:nvSpPr>
        <p:spPr>
          <a:xfrm>
            <a:off x="472925" y="273850"/>
            <a:ext cx="8198100" cy="366900"/>
          </a:xfrm>
          <a:prstGeom prst="rect">
            <a:avLst/>
          </a:prstGeom>
          <a:noFill/>
          <a:ln>
            <a:noFill/>
          </a:ln>
        </p:spPr>
        <p:txBody>
          <a:bodyPr anchorCtr="0" anchor="t" bIns="17125" lIns="34275" spcFirstLastPara="1" rIns="34275" wrap="square" tIns="17125">
            <a:noAutofit/>
          </a:bodyPr>
          <a:lstStyle>
            <a:lvl1pPr lvl="0" rtl="0" algn="ctr">
              <a:lnSpc>
                <a:spcPct val="90000"/>
              </a:lnSpc>
              <a:spcBef>
                <a:spcPts val="0"/>
              </a:spcBef>
              <a:spcAft>
                <a:spcPts val="0"/>
              </a:spcAft>
              <a:buClr>
                <a:schemeClr val="dk2"/>
              </a:buClr>
              <a:buSzPts val="1800"/>
              <a:buNone/>
              <a:defRPr b="1">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11"/>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04800" lvl="0" marL="457200" rtl="0" algn="l">
              <a:lnSpc>
                <a:spcPct val="115000"/>
              </a:lnSpc>
              <a:spcBef>
                <a:spcPts val="750"/>
              </a:spcBef>
              <a:spcAft>
                <a:spcPts val="0"/>
              </a:spcAft>
              <a:buClr>
                <a:schemeClr val="dk1"/>
              </a:buClr>
              <a:buSzPts val="1200"/>
              <a:buChar char="•"/>
              <a:defRPr sz="1200"/>
            </a:lvl1pPr>
            <a:lvl2pPr indent="-311150" lvl="1" marL="914400" rtl="0" algn="l">
              <a:lnSpc>
                <a:spcPct val="115000"/>
              </a:lnSpc>
              <a:spcBef>
                <a:spcPts val="375"/>
              </a:spcBef>
              <a:spcAft>
                <a:spcPts val="0"/>
              </a:spcAft>
              <a:buClr>
                <a:schemeClr val="dk1"/>
              </a:buClr>
              <a:buSzPts val="1300"/>
              <a:buChar char="•"/>
              <a:defRPr sz="1300"/>
            </a:lvl2pPr>
            <a:lvl3pPr indent="-342900" lvl="2" marL="1371600" rtl="0" algn="l">
              <a:lnSpc>
                <a:spcPct val="115000"/>
              </a:lnSpc>
              <a:spcBef>
                <a:spcPts val="375"/>
              </a:spcBef>
              <a:spcAft>
                <a:spcPts val="0"/>
              </a:spcAft>
              <a:buClr>
                <a:schemeClr val="dk1"/>
              </a:buClr>
              <a:buSzPts val="1800"/>
              <a:buChar char="•"/>
              <a:defRPr/>
            </a:lvl3pPr>
            <a:lvl4pPr indent="-342900" lvl="3" marL="1828800" rtl="0" algn="l">
              <a:lnSpc>
                <a:spcPct val="115000"/>
              </a:lnSpc>
              <a:spcBef>
                <a:spcPts val="375"/>
              </a:spcBef>
              <a:spcAft>
                <a:spcPts val="0"/>
              </a:spcAft>
              <a:buClr>
                <a:schemeClr val="dk1"/>
              </a:buClr>
              <a:buSzPts val="1800"/>
              <a:buChar char="•"/>
              <a:defRPr/>
            </a:lvl4pPr>
            <a:lvl5pPr indent="-342900" lvl="4" marL="2286000" rtl="0" algn="l">
              <a:lnSpc>
                <a:spcPct val="115000"/>
              </a:lnSpc>
              <a:spcBef>
                <a:spcPts val="375"/>
              </a:spcBef>
              <a:spcAft>
                <a:spcPts val="0"/>
              </a:spcAft>
              <a:buClr>
                <a:schemeClr val="dk1"/>
              </a:buClr>
              <a:buSzPts val="1800"/>
              <a:buChar char="•"/>
              <a:defRPr/>
            </a:lvl5pPr>
            <a:lvl6pPr indent="-342900" lvl="5" marL="2743200" rtl="0" algn="l">
              <a:lnSpc>
                <a:spcPct val="115000"/>
              </a:lnSpc>
              <a:spcBef>
                <a:spcPts val="375"/>
              </a:spcBef>
              <a:spcAft>
                <a:spcPts val="0"/>
              </a:spcAft>
              <a:buClr>
                <a:schemeClr val="dk1"/>
              </a:buClr>
              <a:buSzPts val="1800"/>
              <a:buChar char="•"/>
              <a:defRPr/>
            </a:lvl6pPr>
            <a:lvl7pPr indent="-342900" lvl="6" marL="3200400" rtl="0" algn="l">
              <a:lnSpc>
                <a:spcPct val="115000"/>
              </a:lnSpc>
              <a:spcBef>
                <a:spcPts val="375"/>
              </a:spcBef>
              <a:spcAft>
                <a:spcPts val="0"/>
              </a:spcAft>
              <a:buClr>
                <a:schemeClr val="dk1"/>
              </a:buClr>
              <a:buSzPts val="1800"/>
              <a:buChar char="•"/>
              <a:defRPr/>
            </a:lvl7pPr>
            <a:lvl8pPr indent="-342900" lvl="7" marL="3657600" rtl="0" algn="l">
              <a:lnSpc>
                <a:spcPct val="115000"/>
              </a:lnSpc>
              <a:spcBef>
                <a:spcPts val="375"/>
              </a:spcBef>
              <a:spcAft>
                <a:spcPts val="0"/>
              </a:spcAft>
              <a:buClr>
                <a:schemeClr val="dk1"/>
              </a:buClr>
              <a:buSzPts val="1800"/>
              <a:buChar char="•"/>
              <a:defRPr/>
            </a:lvl8pPr>
            <a:lvl9pPr indent="-342900" lvl="8" marL="4114800" rtl="0" algn="l">
              <a:lnSpc>
                <a:spcPct val="115000"/>
              </a:lnSpc>
              <a:spcBef>
                <a:spcPts val="375"/>
              </a:spcBef>
              <a:spcAft>
                <a:spcPts val="0"/>
              </a:spcAft>
              <a:buClr>
                <a:schemeClr val="dk1"/>
              </a:buClr>
              <a:buSzPts val="1800"/>
              <a:buChar char="•"/>
              <a:defRPr/>
            </a:lvl9pPr>
          </a:lstStyle>
          <a:p/>
        </p:txBody>
      </p:sp>
      <p:sp>
        <p:nvSpPr>
          <p:cNvPr id="69" name="Google Shape;69;p11"/>
          <p:cNvSpPr txBox="1"/>
          <p:nvPr>
            <p:ph idx="2"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rtl="0" algn="ctr">
              <a:lnSpc>
                <a:spcPct val="90000"/>
              </a:lnSpc>
              <a:spcBef>
                <a:spcPts val="375"/>
              </a:spcBef>
              <a:spcAft>
                <a:spcPts val="0"/>
              </a:spcAft>
              <a:buClr>
                <a:srgbClr val="999999"/>
              </a:buClr>
              <a:buSzPts val="800"/>
              <a:buNone/>
              <a:defRPr sz="800">
                <a:solidFill>
                  <a:srgbClr val="999999"/>
                </a:solidFill>
              </a:defRPr>
            </a:lvl2pPr>
            <a:lvl3pPr lvl="2" rtl="0" algn="ctr">
              <a:lnSpc>
                <a:spcPct val="90000"/>
              </a:lnSpc>
              <a:spcBef>
                <a:spcPts val="375"/>
              </a:spcBef>
              <a:spcAft>
                <a:spcPts val="0"/>
              </a:spcAft>
              <a:buClr>
                <a:srgbClr val="999999"/>
              </a:buClr>
              <a:buSzPts val="800"/>
              <a:buNone/>
              <a:defRPr sz="800">
                <a:solidFill>
                  <a:srgbClr val="999999"/>
                </a:solidFill>
              </a:defRPr>
            </a:lvl3pPr>
            <a:lvl4pPr lvl="3" rtl="0" algn="ctr">
              <a:lnSpc>
                <a:spcPct val="90000"/>
              </a:lnSpc>
              <a:spcBef>
                <a:spcPts val="375"/>
              </a:spcBef>
              <a:spcAft>
                <a:spcPts val="0"/>
              </a:spcAft>
              <a:buClr>
                <a:srgbClr val="999999"/>
              </a:buClr>
              <a:buSzPts val="800"/>
              <a:buNone/>
              <a:defRPr sz="800">
                <a:solidFill>
                  <a:srgbClr val="999999"/>
                </a:solidFill>
              </a:defRPr>
            </a:lvl4pPr>
            <a:lvl5pPr lvl="4" rtl="0" algn="ctr">
              <a:lnSpc>
                <a:spcPct val="90000"/>
              </a:lnSpc>
              <a:spcBef>
                <a:spcPts val="375"/>
              </a:spcBef>
              <a:spcAft>
                <a:spcPts val="0"/>
              </a:spcAft>
              <a:buClr>
                <a:srgbClr val="999999"/>
              </a:buClr>
              <a:buSzPts val="800"/>
              <a:buNone/>
              <a:defRPr sz="800">
                <a:solidFill>
                  <a:srgbClr val="999999"/>
                </a:solidFill>
              </a:defRPr>
            </a:lvl5pPr>
            <a:lvl6pPr lvl="5" rtl="0" algn="ctr">
              <a:lnSpc>
                <a:spcPct val="90000"/>
              </a:lnSpc>
              <a:spcBef>
                <a:spcPts val="375"/>
              </a:spcBef>
              <a:spcAft>
                <a:spcPts val="0"/>
              </a:spcAft>
              <a:buClr>
                <a:srgbClr val="999999"/>
              </a:buClr>
              <a:buSzPts val="800"/>
              <a:buNone/>
              <a:defRPr sz="800">
                <a:solidFill>
                  <a:srgbClr val="999999"/>
                </a:solidFill>
              </a:defRPr>
            </a:lvl6pPr>
            <a:lvl7pPr lvl="6" rtl="0" algn="ctr">
              <a:lnSpc>
                <a:spcPct val="90000"/>
              </a:lnSpc>
              <a:spcBef>
                <a:spcPts val="375"/>
              </a:spcBef>
              <a:spcAft>
                <a:spcPts val="0"/>
              </a:spcAft>
              <a:buClr>
                <a:srgbClr val="999999"/>
              </a:buClr>
              <a:buSzPts val="800"/>
              <a:buNone/>
              <a:defRPr sz="800">
                <a:solidFill>
                  <a:srgbClr val="999999"/>
                </a:solidFill>
              </a:defRPr>
            </a:lvl7pPr>
            <a:lvl8pPr lvl="7" rtl="0" algn="ctr">
              <a:lnSpc>
                <a:spcPct val="90000"/>
              </a:lnSpc>
              <a:spcBef>
                <a:spcPts val="375"/>
              </a:spcBef>
              <a:spcAft>
                <a:spcPts val="0"/>
              </a:spcAft>
              <a:buClr>
                <a:srgbClr val="999999"/>
              </a:buClr>
              <a:buSzPts val="800"/>
              <a:buNone/>
              <a:defRPr sz="800">
                <a:solidFill>
                  <a:srgbClr val="999999"/>
                </a:solidFill>
              </a:defRPr>
            </a:lvl8pPr>
            <a:lvl9pPr lvl="8" rtl="0" algn="ctr">
              <a:lnSpc>
                <a:spcPct val="90000"/>
              </a:lnSpc>
              <a:spcBef>
                <a:spcPts val="375"/>
              </a:spcBef>
              <a:spcAft>
                <a:spcPts val="0"/>
              </a:spcAft>
              <a:buClr>
                <a:srgbClr val="999999"/>
              </a:buClr>
              <a:buSzPts val="800"/>
              <a:buNone/>
              <a:defRPr sz="800">
                <a:solidFill>
                  <a:srgbClr val="999999"/>
                </a:solidFill>
              </a:defRPr>
            </a:lvl9pPr>
          </a:lstStyle>
          <a:p/>
        </p:txBody>
      </p:sp>
      <p:sp>
        <p:nvSpPr>
          <p:cNvPr id="70" name="Google Shape;70;p11"/>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2 1">
  <p:cSld name="TITLE_ONLY_2">
    <p:spTree>
      <p:nvGrpSpPr>
        <p:cNvPr id="71" name="Shape 71"/>
        <p:cNvGrpSpPr/>
        <p:nvPr/>
      </p:nvGrpSpPr>
      <p:grpSpPr>
        <a:xfrm>
          <a:off x="0" y="0"/>
          <a:ext cx="0" cy="0"/>
          <a:chOff x="0" y="0"/>
          <a:chExt cx="0" cy="0"/>
        </a:xfrm>
      </p:grpSpPr>
      <p:sp>
        <p:nvSpPr>
          <p:cNvPr id="72" name="Google Shape;72;p12"/>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lvl1pPr lvl="0" rtl="0" algn="ctr">
              <a:lnSpc>
                <a:spcPct val="90000"/>
              </a:lnSpc>
              <a:spcBef>
                <a:spcPts val="0"/>
              </a:spcBef>
              <a:spcAft>
                <a:spcPts val="0"/>
              </a:spcAft>
              <a:buClr>
                <a:schemeClr val="dk2"/>
              </a:buClr>
              <a:buSzPts val="1800"/>
              <a:buNone/>
              <a:defRPr b="1">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2"/>
          <p:cNvSpPr txBox="1"/>
          <p:nvPr>
            <p:ph idx="1"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rtl="0" algn="ctr">
              <a:lnSpc>
                <a:spcPct val="90000"/>
              </a:lnSpc>
              <a:spcBef>
                <a:spcPts val="375"/>
              </a:spcBef>
              <a:spcAft>
                <a:spcPts val="0"/>
              </a:spcAft>
              <a:buClr>
                <a:srgbClr val="999999"/>
              </a:buClr>
              <a:buSzPts val="800"/>
              <a:buNone/>
              <a:defRPr sz="800">
                <a:solidFill>
                  <a:srgbClr val="999999"/>
                </a:solidFill>
              </a:defRPr>
            </a:lvl2pPr>
            <a:lvl3pPr lvl="2" rtl="0" algn="ctr">
              <a:lnSpc>
                <a:spcPct val="90000"/>
              </a:lnSpc>
              <a:spcBef>
                <a:spcPts val="375"/>
              </a:spcBef>
              <a:spcAft>
                <a:spcPts val="0"/>
              </a:spcAft>
              <a:buClr>
                <a:srgbClr val="999999"/>
              </a:buClr>
              <a:buSzPts val="800"/>
              <a:buNone/>
              <a:defRPr sz="800">
                <a:solidFill>
                  <a:srgbClr val="999999"/>
                </a:solidFill>
              </a:defRPr>
            </a:lvl3pPr>
            <a:lvl4pPr lvl="3" rtl="0" algn="ctr">
              <a:lnSpc>
                <a:spcPct val="90000"/>
              </a:lnSpc>
              <a:spcBef>
                <a:spcPts val="375"/>
              </a:spcBef>
              <a:spcAft>
                <a:spcPts val="0"/>
              </a:spcAft>
              <a:buClr>
                <a:srgbClr val="999999"/>
              </a:buClr>
              <a:buSzPts val="800"/>
              <a:buNone/>
              <a:defRPr sz="800">
                <a:solidFill>
                  <a:srgbClr val="999999"/>
                </a:solidFill>
              </a:defRPr>
            </a:lvl4pPr>
            <a:lvl5pPr lvl="4" rtl="0" algn="ctr">
              <a:lnSpc>
                <a:spcPct val="90000"/>
              </a:lnSpc>
              <a:spcBef>
                <a:spcPts val="375"/>
              </a:spcBef>
              <a:spcAft>
                <a:spcPts val="0"/>
              </a:spcAft>
              <a:buClr>
                <a:srgbClr val="999999"/>
              </a:buClr>
              <a:buSzPts val="800"/>
              <a:buNone/>
              <a:defRPr sz="800">
                <a:solidFill>
                  <a:srgbClr val="999999"/>
                </a:solidFill>
              </a:defRPr>
            </a:lvl5pPr>
            <a:lvl6pPr lvl="5" rtl="0" algn="ctr">
              <a:lnSpc>
                <a:spcPct val="90000"/>
              </a:lnSpc>
              <a:spcBef>
                <a:spcPts val="375"/>
              </a:spcBef>
              <a:spcAft>
                <a:spcPts val="0"/>
              </a:spcAft>
              <a:buClr>
                <a:srgbClr val="999999"/>
              </a:buClr>
              <a:buSzPts val="800"/>
              <a:buNone/>
              <a:defRPr sz="800">
                <a:solidFill>
                  <a:srgbClr val="999999"/>
                </a:solidFill>
              </a:defRPr>
            </a:lvl6pPr>
            <a:lvl7pPr lvl="6" rtl="0" algn="ctr">
              <a:lnSpc>
                <a:spcPct val="90000"/>
              </a:lnSpc>
              <a:spcBef>
                <a:spcPts val="375"/>
              </a:spcBef>
              <a:spcAft>
                <a:spcPts val="0"/>
              </a:spcAft>
              <a:buClr>
                <a:srgbClr val="999999"/>
              </a:buClr>
              <a:buSzPts val="800"/>
              <a:buNone/>
              <a:defRPr sz="800">
                <a:solidFill>
                  <a:srgbClr val="999999"/>
                </a:solidFill>
              </a:defRPr>
            </a:lvl7pPr>
            <a:lvl8pPr lvl="7" rtl="0" algn="ctr">
              <a:lnSpc>
                <a:spcPct val="90000"/>
              </a:lnSpc>
              <a:spcBef>
                <a:spcPts val="375"/>
              </a:spcBef>
              <a:spcAft>
                <a:spcPts val="0"/>
              </a:spcAft>
              <a:buClr>
                <a:srgbClr val="999999"/>
              </a:buClr>
              <a:buSzPts val="800"/>
              <a:buNone/>
              <a:defRPr sz="800">
                <a:solidFill>
                  <a:srgbClr val="999999"/>
                </a:solidFill>
              </a:defRPr>
            </a:lvl8pPr>
            <a:lvl9pPr lvl="8" rtl="0" algn="ctr">
              <a:lnSpc>
                <a:spcPct val="90000"/>
              </a:lnSpc>
              <a:spcBef>
                <a:spcPts val="375"/>
              </a:spcBef>
              <a:spcAft>
                <a:spcPts val="0"/>
              </a:spcAft>
              <a:buClr>
                <a:srgbClr val="999999"/>
              </a:buClr>
              <a:buSzPts val="800"/>
              <a:buNone/>
              <a:defRPr sz="800">
                <a:solidFill>
                  <a:srgbClr val="999999"/>
                </a:solidFill>
              </a:defRPr>
            </a:lvl9pPr>
          </a:lstStyle>
          <a:p/>
        </p:txBody>
      </p:sp>
      <p:sp>
        <p:nvSpPr>
          <p:cNvPr id="74" name="Google Shape;74;p12"/>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3">
  <p:cSld name="OBJECT_3">
    <p:spTree>
      <p:nvGrpSpPr>
        <p:cNvPr id="75" name="Shape 75"/>
        <p:cNvGrpSpPr/>
        <p:nvPr/>
      </p:nvGrpSpPr>
      <p:grpSpPr>
        <a:xfrm>
          <a:off x="0" y="0"/>
          <a:ext cx="0" cy="0"/>
          <a:chOff x="0" y="0"/>
          <a:chExt cx="0" cy="0"/>
        </a:xfrm>
      </p:grpSpPr>
      <p:sp>
        <p:nvSpPr>
          <p:cNvPr id="76" name="Google Shape;76;p13"/>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lvl1pPr lvl="0" rtl="0" algn="ctr">
              <a:lnSpc>
                <a:spcPct val="90000"/>
              </a:lnSpc>
              <a:spcBef>
                <a:spcPts val="0"/>
              </a:spcBef>
              <a:spcAft>
                <a:spcPts val="0"/>
              </a:spcAft>
              <a:buClr>
                <a:schemeClr val="dk2"/>
              </a:buClr>
              <a:buSzPts val="1800"/>
              <a:buNone/>
              <a:defRPr b="1">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 name="Google Shape;77;p13"/>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04800" lvl="0" marL="457200" rtl="0" algn="l">
              <a:lnSpc>
                <a:spcPct val="115000"/>
              </a:lnSpc>
              <a:spcBef>
                <a:spcPts val="750"/>
              </a:spcBef>
              <a:spcAft>
                <a:spcPts val="0"/>
              </a:spcAft>
              <a:buClr>
                <a:schemeClr val="dk1"/>
              </a:buClr>
              <a:buSzPts val="1200"/>
              <a:buChar char="•"/>
              <a:defRPr sz="1200"/>
            </a:lvl1pPr>
            <a:lvl2pPr indent="-311150" lvl="1" marL="914400" rtl="0" algn="l">
              <a:lnSpc>
                <a:spcPct val="115000"/>
              </a:lnSpc>
              <a:spcBef>
                <a:spcPts val="375"/>
              </a:spcBef>
              <a:spcAft>
                <a:spcPts val="0"/>
              </a:spcAft>
              <a:buClr>
                <a:schemeClr val="dk1"/>
              </a:buClr>
              <a:buSzPts val="1300"/>
              <a:buChar char="•"/>
              <a:defRPr sz="1300"/>
            </a:lvl2pPr>
            <a:lvl3pPr indent="-342900" lvl="2" marL="1371600" rtl="0" algn="l">
              <a:lnSpc>
                <a:spcPct val="115000"/>
              </a:lnSpc>
              <a:spcBef>
                <a:spcPts val="375"/>
              </a:spcBef>
              <a:spcAft>
                <a:spcPts val="0"/>
              </a:spcAft>
              <a:buClr>
                <a:schemeClr val="dk1"/>
              </a:buClr>
              <a:buSzPts val="1800"/>
              <a:buChar char="•"/>
              <a:defRPr/>
            </a:lvl3pPr>
            <a:lvl4pPr indent="-342900" lvl="3" marL="1828800" rtl="0" algn="l">
              <a:lnSpc>
                <a:spcPct val="115000"/>
              </a:lnSpc>
              <a:spcBef>
                <a:spcPts val="375"/>
              </a:spcBef>
              <a:spcAft>
                <a:spcPts val="0"/>
              </a:spcAft>
              <a:buClr>
                <a:schemeClr val="dk1"/>
              </a:buClr>
              <a:buSzPts val="1800"/>
              <a:buChar char="•"/>
              <a:defRPr/>
            </a:lvl4pPr>
            <a:lvl5pPr indent="-342900" lvl="4" marL="2286000" rtl="0" algn="l">
              <a:lnSpc>
                <a:spcPct val="115000"/>
              </a:lnSpc>
              <a:spcBef>
                <a:spcPts val="375"/>
              </a:spcBef>
              <a:spcAft>
                <a:spcPts val="0"/>
              </a:spcAft>
              <a:buClr>
                <a:schemeClr val="dk1"/>
              </a:buClr>
              <a:buSzPts val="1800"/>
              <a:buChar char="•"/>
              <a:defRPr/>
            </a:lvl5pPr>
            <a:lvl6pPr indent="-342900" lvl="5" marL="2743200" rtl="0" algn="l">
              <a:lnSpc>
                <a:spcPct val="115000"/>
              </a:lnSpc>
              <a:spcBef>
                <a:spcPts val="375"/>
              </a:spcBef>
              <a:spcAft>
                <a:spcPts val="0"/>
              </a:spcAft>
              <a:buClr>
                <a:schemeClr val="dk1"/>
              </a:buClr>
              <a:buSzPts val="1800"/>
              <a:buChar char="•"/>
              <a:defRPr/>
            </a:lvl6pPr>
            <a:lvl7pPr indent="-342900" lvl="6" marL="3200400" rtl="0" algn="l">
              <a:lnSpc>
                <a:spcPct val="115000"/>
              </a:lnSpc>
              <a:spcBef>
                <a:spcPts val="375"/>
              </a:spcBef>
              <a:spcAft>
                <a:spcPts val="0"/>
              </a:spcAft>
              <a:buClr>
                <a:schemeClr val="dk1"/>
              </a:buClr>
              <a:buSzPts val="1800"/>
              <a:buChar char="•"/>
              <a:defRPr/>
            </a:lvl7pPr>
            <a:lvl8pPr indent="-342900" lvl="7" marL="3657600" rtl="0" algn="l">
              <a:lnSpc>
                <a:spcPct val="115000"/>
              </a:lnSpc>
              <a:spcBef>
                <a:spcPts val="375"/>
              </a:spcBef>
              <a:spcAft>
                <a:spcPts val="0"/>
              </a:spcAft>
              <a:buClr>
                <a:schemeClr val="dk1"/>
              </a:buClr>
              <a:buSzPts val="1800"/>
              <a:buChar char="•"/>
              <a:defRPr/>
            </a:lvl8pPr>
            <a:lvl9pPr indent="-342900" lvl="8" marL="4114800" rtl="0" algn="l">
              <a:lnSpc>
                <a:spcPct val="115000"/>
              </a:lnSpc>
              <a:spcBef>
                <a:spcPts val="375"/>
              </a:spcBef>
              <a:spcAft>
                <a:spcPts val="0"/>
              </a:spcAft>
              <a:buClr>
                <a:schemeClr val="dk1"/>
              </a:buClr>
              <a:buSzPts val="1800"/>
              <a:buChar char="•"/>
              <a:defRPr/>
            </a:lvl9pPr>
          </a:lstStyle>
          <a:p/>
        </p:txBody>
      </p:sp>
      <p:sp>
        <p:nvSpPr>
          <p:cNvPr id="78" name="Google Shape;78;p13"/>
          <p:cNvSpPr txBox="1"/>
          <p:nvPr>
            <p:ph idx="2"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rtl="0" algn="ctr">
              <a:lnSpc>
                <a:spcPct val="90000"/>
              </a:lnSpc>
              <a:spcBef>
                <a:spcPts val="375"/>
              </a:spcBef>
              <a:spcAft>
                <a:spcPts val="0"/>
              </a:spcAft>
              <a:buClr>
                <a:srgbClr val="999999"/>
              </a:buClr>
              <a:buSzPts val="800"/>
              <a:buNone/>
              <a:defRPr sz="800">
                <a:solidFill>
                  <a:srgbClr val="999999"/>
                </a:solidFill>
              </a:defRPr>
            </a:lvl2pPr>
            <a:lvl3pPr lvl="2" rtl="0" algn="ctr">
              <a:lnSpc>
                <a:spcPct val="90000"/>
              </a:lnSpc>
              <a:spcBef>
                <a:spcPts val="375"/>
              </a:spcBef>
              <a:spcAft>
                <a:spcPts val="0"/>
              </a:spcAft>
              <a:buClr>
                <a:srgbClr val="999999"/>
              </a:buClr>
              <a:buSzPts val="800"/>
              <a:buNone/>
              <a:defRPr sz="800">
                <a:solidFill>
                  <a:srgbClr val="999999"/>
                </a:solidFill>
              </a:defRPr>
            </a:lvl3pPr>
            <a:lvl4pPr lvl="3" rtl="0" algn="ctr">
              <a:lnSpc>
                <a:spcPct val="90000"/>
              </a:lnSpc>
              <a:spcBef>
                <a:spcPts val="375"/>
              </a:spcBef>
              <a:spcAft>
                <a:spcPts val="0"/>
              </a:spcAft>
              <a:buClr>
                <a:srgbClr val="999999"/>
              </a:buClr>
              <a:buSzPts val="800"/>
              <a:buNone/>
              <a:defRPr sz="800">
                <a:solidFill>
                  <a:srgbClr val="999999"/>
                </a:solidFill>
              </a:defRPr>
            </a:lvl4pPr>
            <a:lvl5pPr lvl="4" rtl="0" algn="ctr">
              <a:lnSpc>
                <a:spcPct val="90000"/>
              </a:lnSpc>
              <a:spcBef>
                <a:spcPts val="375"/>
              </a:spcBef>
              <a:spcAft>
                <a:spcPts val="0"/>
              </a:spcAft>
              <a:buClr>
                <a:srgbClr val="999999"/>
              </a:buClr>
              <a:buSzPts val="800"/>
              <a:buNone/>
              <a:defRPr sz="800">
                <a:solidFill>
                  <a:srgbClr val="999999"/>
                </a:solidFill>
              </a:defRPr>
            </a:lvl5pPr>
            <a:lvl6pPr lvl="5" rtl="0" algn="ctr">
              <a:lnSpc>
                <a:spcPct val="90000"/>
              </a:lnSpc>
              <a:spcBef>
                <a:spcPts val="375"/>
              </a:spcBef>
              <a:spcAft>
                <a:spcPts val="0"/>
              </a:spcAft>
              <a:buClr>
                <a:srgbClr val="999999"/>
              </a:buClr>
              <a:buSzPts val="800"/>
              <a:buNone/>
              <a:defRPr sz="800">
                <a:solidFill>
                  <a:srgbClr val="999999"/>
                </a:solidFill>
              </a:defRPr>
            </a:lvl6pPr>
            <a:lvl7pPr lvl="6" rtl="0" algn="ctr">
              <a:lnSpc>
                <a:spcPct val="90000"/>
              </a:lnSpc>
              <a:spcBef>
                <a:spcPts val="375"/>
              </a:spcBef>
              <a:spcAft>
                <a:spcPts val="0"/>
              </a:spcAft>
              <a:buClr>
                <a:srgbClr val="999999"/>
              </a:buClr>
              <a:buSzPts val="800"/>
              <a:buNone/>
              <a:defRPr sz="800">
                <a:solidFill>
                  <a:srgbClr val="999999"/>
                </a:solidFill>
              </a:defRPr>
            </a:lvl7pPr>
            <a:lvl8pPr lvl="7" rtl="0" algn="ctr">
              <a:lnSpc>
                <a:spcPct val="90000"/>
              </a:lnSpc>
              <a:spcBef>
                <a:spcPts val="375"/>
              </a:spcBef>
              <a:spcAft>
                <a:spcPts val="0"/>
              </a:spcAft>
              <a:buClr>
                <a:srgbClr val="999999"/>
              </a:buClr>
              <a:buSzPts val="800"/>
              <a:buNone/>
              <a:defRPr sz="800">
                <a:solidFill>
                  <a:srgbClr val="999999"/>
                </a:solidFill>
              </a:defRPr>
            </a:lvl8pPr>
            <a:lvl9pPr lvl="8" rtl="0" algn="ctr">
              <a:lnSpc>
                <a:spcPct val="90000"/>
              </a:lnSpc>
              <a:spcBef>
                <a:spcPts val="375"/>
              </a:spcBef>
              <a:spcAft>
                <a:spcPts val="0"/>
              </a:spcAft>
              <a:buClr>
                <a:srgbClr val="999999"/>
              </a:buClr>
              <a:buSzPts val="800"/>
              <a:buNone/>
              <a:defRPr sz="800">
                <a:solidFill>
                  <a:srgbClr val="999999"/>
                </a:solidFill>
              </a:defRPr>
            </a:lvl9pPr>
          </a:lstStyle>
          <a:p/>
        </p:txBody>
      </p:sp>
      <p:sp>
        <p:nvSpPr>
          <p:cNvPr id="79" name="Google Shape;79;p13"/>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1 2">
  <p:cSld name="OBJECT_1_3">
    <p:spTree>
      <p:nvGrpSpPr>
        <p:cNvPr id="80" name="Shape 80"/>
        <p:cNvGrpSpPr/>
        <p:nvPr/>
      </p:nvGrpSpPr>
      <p:grpSpPr>
        <a:xfrm>
          <a:off x="0" y="0"/>
          <a:ext cx="0" cy="0"/>
          <a:chOff x="0" y="0"/>
          <a:chExt cx="0" cy="0"/>
        </a:xfrm>
      </p:grpSpPr>
      <p:sp>
        <p:nvSpPr>
          <p:cNvPr id="81" name="Google Shape;81;p14"/>
          <p:cNvSpPr txBox="1"/>
          <p:nvPr>
            <p:ph type="title"/>
          </p:nvPr>
        </p:nvSpPr>
        <p:spPr>
          <a:xfrm>
            <a:off x="472925" y="273850"/>
            <a:ext cx="8198100" cy="366900"/>
          </a:xfrm>
          <a:prstGeom prst="rect">
            <a:avLst/>
          </a:prstGeom>
          <a:noFill/>
          <a:ln>
            <a:noFill/>
          </a:ln>
        </p:spPr>
        <p:txBody>
          <a:bodyPr anchorCtr="0" anchor="t" bIns="17125" lIns="34275" spcFirstLastPara="1" rIns="34275" wrap="square" tIns="17125">
            <a:noAutofit/>
          </a:bodyPr>
          <a:lstStyle>
            <a:lvl1pPr lvl="0" rtl="0" algn="ctr">
              <a:lnSpc>
                <a:spcPct val="90000"/>
              </a:lnSpc>
              <a:spcBef>
                <a:spcPts val="0"/>
              </a:spcBef>
              <a:spcAft>
                <a:spcPts val="0"/>
              </a:spcAft>
              <a:buClr>
                <a:schemeClr val="dk2"/>
              </a:buClr>
              <a:buSzPts val="1800"/>
              <a:buNone/>
              <a:defRPr b="1">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4"/>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04800" lvl="0" marL="457200" rtl="0" algn="l">
              <a:lnSpc>
                <a:spcPct val="115000"/>
              </a:lnSpc>
              <a:spcBef>
                <a:spcPts val="750"/>
              </a:spcBef>
              <a:spcAft>
                <a:spcPts val="0"/>
              </a:spcAft>
              <a:buClr>
                <a:schemeClr val="dk1"/>
              </a:buClr>
              <a:buSzPts val="1200"/>
              <a:buChar char="•"/>
              <a:defRPr sz="1200"/>
            </a:lvl1pPr>
            <a:lvl2pPr indent="-311150" lvl="1" marL="914400" rtl="0" algn="l">
              <a:lnSpc>
                <a:spcPct val="115000"/>
              </a:lnSpc>
              <a:spcBef>
                <a:spcPts val="375"/>
              </a:spcBef>
              <a:spcAft>
                <a:spcPts val="0"/>
              </a:spcAft>
              <a:buClr>
                <a:schemeClr val="dk1"/>
              </a:buClr>
              <a:buSzPts val="1300"/>
              <a:buChar char="•"/>
              <a:defRPr sz="1300"/>
            </a:lvl2pPr>
            <a:lvl3pPr indent="-342900" lvl="2" marL="1371600" rtl="0" algn="l">
              <a:lnSpc>
                <a:spcPct val="115000"/>
              </a:lnSpc>
              <a:spcBef>
                <a:spcPts val="375"/>
              </a:spcBef>
              <a:spcAft>
                <a:spcPts val="0"/>
              </a:spcAft>
              <a:buClr>
                <a:schemeClr val="dk1"/>
              </a:buClr>
              <a:buSzPts val="1800"/>
              <a:buChar char="•"/>
              <a:defRPr/>
            </a:lvl3pPr>
            <a:lvl4pPr indent="-342900" lvl="3" marL="1828800" rtl="0" algn="l">
              <a:lnSpc>
                <a:spcPct val="115000"/>
              </a:lnSpc>
              <a:spcBef>
                <a:spcPts val="375"/>
              </a:spcBef>
              <a:spcAft>
                <a:spcPts val="0"/>
              </a:spcAft>
              <a:buClr>
                <a:schemeClr val="dk1"/>
              </a:buClr>
              <a:buSzPts val="1800"/>
              <a:buChar char="•"/>
              <a:defRPr/>
            </a:lvl4pPr>
            <a:lvl5pPr indent="-342900" lvl="4" marL="2286000" rtl="0" algn="l">
              <a:lnSpc>
                <a:spcPct val="115000"/>
              </a:lnSpc>
              <a:spcBef>
                <a:spcPts val="375"/>
              </a:spcBef>
              <a:spcAft>
                <a:spcPts val="0"/>
              </a:spcAft>
              <a:buClr>
                <a:schemeClr val="dk1"/>
              </a:buClr>
              <a:buSzPts val="1800"/>
              <a:buChar char="•"/>
              <a:defRPr/>
            </a:lvl5pPr>
            <a:lvl6pPr indent="-342900" lvl="5" marL="2743200" rtl="0" algn="l">
              <a:lnSpc>
                <a:spcPct val="115000"/>
              </a:lnSpc>
              <a:spcBef>
                <a:spcPts val="375"/>
              </a:spcBef>
              <a:spcAft>
                <a:spcPts val="0"/>
              </a:spcAft>
              <a:buClr>
                <a:schemeClr val="dk1"/>
              </a:buClr>
              <a:buSzPts val="1800"/>
              <a:buChar char="•"/>
              <a:defRPr/>
            </a:lvl6pPr>
            <a:lvl7pPr indent="-342900" lvl="6" marL="3200400" rtl="0" algn="l">
              <a:lnSpc>
                <a:spcPct val="115000"/>
              </a:lnSpc>
              <a:spcBef>
                <a:spcPts val="375"/>
              </a:spcBef>
              <a:spcAft>
                <a:spcPts val="0"/>
              </a:spcAft>
              <a:buClr>
                <a:schemeClr val="dk1"/>
              </a:buClr>
              <a:buSzPts val="1800"/>
              <a:buChar char="•"/>
              <a:defRPr/>
            </a:lvl7pPr>
            <a:lvl8pPr indent="-342900" lvl="7" marL="3657600" rtl="0" algn="l">
              <a:lnSpc>
                <a:spcPct val="115000"/>
              </a:lnSpc>
              <a:spcBef>
                <a:spcPts val="375"/>
              </a:spcBef>
              <a:spcAft>
                <a:spcPts val="0"/>
              </a:spcAft>
              <a:buClr>
                <a:schemeClr val="dk1"/>
              </a:buClr>
              <a:buSzPts val="1800"/>
              <a:buChar char="•"/>
              <a:defRPr/>
            </a:lvl8pPr>
            <a:lvl9pPr indent="-342900" lvl="8" marL="4114800" rtl="0" algn="l">
              <a:lnSpc>
                <a:spcPct val="115000"/>
              </a:lnSpc>
              <a:spcBef>
                <a:spcPts val="375"/>
              </a:spcBef>
              <a:spcAft>
                <a:spcPts val="0"/>
              </a:spcAft>
              <a:buClr>
                <a:schemeClr val="dk1"/>
              </a:buClr>
              <a:buSzPts val="1800"/>
              <a:buChar char="•"/>
              <a:defRPr/>
            </a:lvl9pPr>
          </a:lstStyle>
          <a:p/>
        </p:txBody>
      </p:sp>
      <p:sp>
        <p:nvSpPr>
          <p:cNvPr id="83" name="Google Shape;83;p14"/>
          <p:cNvSpPr txBox="1"/>
          <p:nvPr>
            <p:ph idx="2"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rtl="0" algn="ctr">
              <a:lnSpc>
                <a:spcPct val="90000"/>
              </a:lnSpc>
              <a:spcBef>
                <a:spcPts val="375"/>
              </a:spcBef>
              <a:spcAft>
                <a:spcPts val="0"/>
              </a:spcAft>
              <a:buClr>
                <a:srgbClr val="999999"/>
              </a:buClr>
              <a:buSzPts val="800"/>
              <a:buNone/>
              <a:defRPr sz="800">
                <a:solidFill>
                  <a:srgbClr val="999999"/>
                </a:solidFill>
              </a:defRPr>
            </a:lvl2pPr>
            <a:lvl3pPr lvl="2" rtl="0" algn="ctr">
              <a:lnSpc>
                <a:spcPct val="90000"/>
              </a:lnSpc>
              <a:spcBef>
                <a:spcPts val="375"/>
              </a:spcBef>
              <a:spcAft>
                <a:spcPts val="0"/>
              </a:spcAft>
              <a:buClr>
                <a:srgbClr val="999999"/>
              </a:buClr>
              <a:buSzPts val="800"/>
              <a:buNone/>
              <a:defRPr sz="800">
                <a:solidFill>
                  <a:srgbClr val="999999"/>
                </a:solidFill>
              </a:defRPr>
            </a:lvl3pPr>
            <a:lvl4pPr lvl="3" rtl="0" algn="ctr">
              <a:lnSpc>
                <a:spcPct val="90000"/>
              </a:lnSpc>
              <a:spcBef>
                <a:spcPts val="375"/>
              </a:spcBef>
              <a:spcAft>
                <a:spcPts val="0"/>
              </a:spcAft>
              <a:buClr>
                <a:srgbClr val="999999"/>
              </a:buClr>
              <a:buSzPts val="800"/>
              <a:buNone/>
              <a:defRPr sz="800">
                <a:solidFill>
                  <a:srgbClr val="999999"/>
                </a:solidFill>
              </a:defRPr>
            </a:lvl4pPr>
            <a:lvl5pPr lvl="4" rtl="0" algn="ctr">
              <a:lnSpc>
                <a:spcPct val="90000"/>
              </a:lnSpc>
              <a:spcBef>
                <a:spcPts val="375"/>
              </a:spcBef>
              <a:spcAft>
                <a:spcPts val="0"/>
              </a:spcAft>
              <a:buClr>
                <a:srgbClr val="999999"/>
              </a:buClr>
              <a:buSzPts val="800"/>
              <a:buNone/>
              <a:defRPr sz="800">
                <a:solidFill>
                  <a:srgbClr val="999999"/>
                </a:solidFill>
              </a:defRPr>
            </a:lvl5pPr>
            <a:lvl6pPr lvl="5" rtl="0" algn="ctr">
              <a:lnSpc>
                <a:spcPct val="90000"/>
              </a:lnSpc>
              <a:spcBef>
                <a:spcPts val="375"/>
              </a:spcBef>
              <a:spcAft>
                <a:spcPts val="0"/>
              </a:spcAft>
              <a:buClr>
                <a:srgbClr val="999999"/>
              </a:buClr>
              <a:buSzPts val="800"/>
              <a:buNone/>
              <a:defRPr sz="800">
                <a:solidFill>
                  <a:srgbClr val="999999"/>
                </a:solidFill>
              </a:defRPr>
            </a:lvl6pPr>
            <a:lvl7pPr lvl="6" rtl="0" algn="ctr">
              <a:lnSpc>
                <a:spcPct val="90000"/>
              </a:lnSpc>
              <a:spcBef>
                <a:spcPts val="375"/>
              </a:spcBef>
              <a:spcAft>
                <a:spcPts val="0"/>
              </a:spcAft>
              <a:buClr>
                <a:srgbClr val="999999"/>
              </a:buClr>
              <a:buSzPts val="800"/>
              <a:buNone/>
              <a:defRPr sz="800">
                <a:solidFill>
                  <a:srgbClr val="999999"/>
                </a:solidFill>
              </a:defRPr>
            </a:lvl7pPr>
            <a:lvl8pPr lvl="7" rtl="0" algn="ctr">
              <a:lnSpc>
                <a:spcPct val="90000"/>
              </a:lnSpc>
              <a:spcBef>
                <a:spcPts val="375"/>
              </a:spcBef>
              <a:spcAft>
                <a:spcPts val="0"/>
              </a:spcAft>
              <a:buClr>
                <a:srgbClr val="999999"/>
              </a:buClr>
              <a:buSzPts val="800"/>
              <a:buNone/>
              <a:defRPr sz="800">
                <a:solidFill>
                  <a:srgbClr val="999999"/>
                </a:solidFill>
              </a:defRPr>
            </a:lvl8pPr>
            <a:lvl9pPr lvl="8" rtl="0" algn="ctr">
              <a:lnSpc>
                <a:spcPct val="90000"/>
              </a:lnSpc>
              <a:spcBef>
                <a:spcPts val="375"/>
              </a:spcBef>
              <a:spcAft>
                <a:spcPts val="0"/>
              </a:spcAft>
              <a:buClr>
                <a:srgbClr val="999999"/>
              </a:buClr>
              <a:buSzPts val="800"/>
              <a:buNone/>
              <a:defRPr sz="800">
                <a:solidFill>
                  <a:srgbClr val="999999"/>
                </a:solidFill>
              </a:defRPr>
            </a:lvl9pPr>
          </a:lstStyle>
          <a:p/>
        </p:txBody>
      </p:sp>
      <p:sp>
        <p:nvSpPr>
          <p:cNvPr id="84" name="Google Shape;84;p14"/>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p:cSld name="1_제목 슬라이드">
    <p:spTree>
      <p:nvGrpSpPr>
        <p:cNvPr id="29" name="Shape 29"/>
        <p:cNvGrpSpPr/>
        <p:nvPr/>
      </p:nvGrpSpPr>
      <p:grpSpPr>
        <a:xfrm>
          <a:off x="0" y="0"/>
          <a:ext cx="0" cy="0"/>
          <a:chOff x="0" y="0"/>
          <a:chExt cx="0" cy="0"/>
        </a:xfrm>
      </p:grpSpPr>
      <p:sp>
        <p:nvSpPr>
          <p:cNvPr id="30" name="Google Shape;30;p3"/>
          <p:cNvSpPr/>
          <p:nvPr/>
        </p:nvSpPr>
        <p:spPr>
          <a:xfrm>
            <a:off x="820625" y="1953650"/>
            <a:ext cx="7502700" cy="10443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ph type="ctrTitle"/>
          </p:nvPr>
        </p:nvSpPr>
        <p:spPr>
          <a:xfrm>
            <a:off x="1143000" y="1953850"/>
            <a:ext cx="6858000" cy="1044300"/>
          </a:xfrm>
          <a:prstGeom prst="rect">
            <a:avLst/>
          </a:prstGeom>
          <a:noFill/>
          <a:ln>
            <a:noFill/>
          </a:ln>
        </p:spPr>
        <p:txBody>
          <a:bodyPr anchorCtr="0" anchor="ctr" bIns="17125" lIns="34275" spcFirstLastPara="1" rIns="34275" wrap="square" tIns="17125">
            <a:noAutofit/>
          </a:bodyPr>
          <a:lstStyle>
            <a:lvl1pPr lvl="0" rtl="0" algn="ctr">
              <a:lnSpc>
                <a:spcPct val="100000"/>
              </a:lnSpc>
              <a:spcBef>
                <a:spcPts val="0"/>
              </a:spcBef>
              <a:spcAft>
                <a:spcPts val="0"/>
              </a:spcAft>
              <a:buClr>
                <a:srgbClr val="FFFFFF"/>
              </a:buClr>
              <a:buSzPts val="3000"/>
              <a:buNone/>
              <a:defRPr sz="3000">
                <a:solidFill>
                  <a:srgbClr val="FFFFFF"/>
                </a:solidFill>
              </a:defRPr>
            </a:lvl1pPr>
            <a:lvl2pPr lvl="1" rtl="0" algn="ctr">
              <a:lnSpc>
                <a:spcPct val="100000"/>
              </a:lnSpc>
              <a:spcBef>
                <a:spcPts val="0"/>
              </a:spcBef>
              <a:spcAft>
                <a:spcPts val="0"/>
              </a:spcAft>
              <a:buSzPts val="1400"/>
              <a:buNone/>
              <a:defRPr b="0"/>
            </a:lvl2pPr>
            <a:lvl3pPr lvl="2" rtl="0" algn="ctr">
              <a:lnSpc>
                <a:spcPct val="100000"/>
              </a:lnSpc>
              <a:spcBef>
                <a:spcPts val="0"/>
              </a:spcBef>
              <a:spcAft>
                <a:spcPts val="0"/>
              </a:spcAft>
              <a:buSzPts val="1400"/>
              <a:buNone/>
              <a:defRPr b="0"/>
            </a:lvl3pPr>
            <a:lvl4pPr lvl="3" rtl="0" algn="ctr">
              <a:lnSpc>
                <a:spcPct val="100000"/>
              </a:lnSpc>
              <a:spcBef>
                <a:spcPts val="0"/>
              </a:spcBef>
              <a:spcAft>
                <a:spcPts val="0"/>
              </a:spcAft>
              <a:buSzPts val="1400"/>
              <a:buNone/>
              <a:defRPr b="0"/>
            </a:lvl4pPr>
            <a:lvl5pPr lvl="4" rtl="0" algn="ctr">
              <a:lnSpc>
                <a:spcPct val="100000"/>
              </a:lnSpc>
              <a:spcBef>
                <a:spcPts val="0"/>
              </a:spcBef>
              <a:spcAft>
                <a:spcPts val="0"/>
              </a:spcAft>
              <a:buSzPts val="1400"/>
              <a:buNone/>
              <a:defRPr b="0"/>
            </a:lvl5pPr>
            <a:lvl6pPr lvl="5" rtl="0" algn="ctr">
              <a:lnSpc>
                <a:spcPct val="100000"/>
              </a:lnSpc>
              <a:spcBef>
                <a:spcPts val="0"/>
              </a:spcBef>
              <a:spcAft>
                <a:spcPts val="0"/>
              </a:spcAft>
              <a:buSzPts val="1400"/>
              <a:buNone/>
              <a:defRPr b="0"/>
            </a:lvl6pPr>
            <a:lvl7pPr lvl="6" rtl="0" algn="ctr">
              <a:lnSpc>
                <a:spcPct val="100000"/>
              </a:lnSpc>
              <a:spcBef>
                <a:spcPts val="0"/>
              </a:spcBef>
              <a:spcAft>
                <a:spcPts val="0"/>
              </a:spcAft>
              <a:buSzPts val="1400"/>
              <a:buNone/>
              <a:defRPr b="0"/>
            </a:lvl7pPr>
            <a:lvl8pPr lvl="7" rtl="0" algn="ctr">
              <a:lnSpc>
                <a:spcPct val="100000"/>
              </a:lnSpc>
              <a:spcBef>
                <a:spcPts val="0"/>
              </a:spcBef>
              <a:spcAft>
                <a:spcPts val="0"/>
              </a:spcAft>
              <a:buSzPts val="1400"/>
              <a:buNone/>
              <a:defRPr b="0"/>
            </a:lvl8pPr>
            <a:lvl9pPr lvl="8" rtl="0" algn="ctr">
              <a:lnSpc>
                <a:spcPct val="100000"/>
              </a:lnSpc>
              <a:spcBef>
                <a:spcPts val="0"/>
              </a:spcBef>
              <a:spcAft>
                <a:spcPts val="0"/>
              </a:spcAft>
              <a:buSzPts val="1400"/>
              <a:buNone/>
              <a:defRPr b="0"/>
            </a:lvl9pPr>
          </a:lstStyle>
          <a:p/>
        </p:txBody>
      </p:sp>
      <p:sp>
        <p:nvSpPr>
          <p:cNvPr id="32" name="Google Shape;32;p3"/>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 name="Google Shape;33;p3"/>
          <p:cNvSpPr/>
          <p:nvPr/>
        </p:nvSpPr>
        <p:spPr>
          <a:xfrm>
            <a:off x="3852000" y="2997955"/>
            <a:ext cx="1440000" cy="342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sp>
        <p:nvSpPr>
          <p:cNvPr id="34" name="Google Shape;34;p3"/>
          <p:cNvSpPr txBox="1"/>
          <p:nvPr>
            <p:ph idx="1" type="subTitle"/>
          </p:nvPr>
        </p:nvSpPr>
        <p:spPr>
          <a:xfrm>
            <a:off x="1142999" y="3169453"/>
            <a:ext cx="6858000" cy="4581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800"/>
              </a:spcBef>
              <a:spcAft>
                <a:spcPts val="0"/>
              </a:spcAft>
              <a:buClr>
                <a:srgbClr val="B7B7B7"/>
              </a:buClr>
              <a:buSzPts val="1100"/>
              <a:buNone/>
              <a:defRPr sz="1100">
                <a:solidFill>
                  <a:srgbClr val="B7B7B7"/>
                </a:solidFill>
              </a:defRPr>
            </a:lvl1pPr>
            <a:lvl2pPr lvl="1" rtl="0" algn="ctr">
              <a:lnSpc>
                <a:spcPct val="90000"/>
              </a:lnSpc>
              <a:spcBef>
                <a:spcPts val="400"/>
              </a:spcBef>
              <a:spcAft>
                <a:spcPts val="0"/>
              </a:spcAft>
              <a:buClr>
                <a:schemeClr val="dk1"/>
              </a:buClr>
              <a:buSzPts val="1100"/>
              <a:buNone/>
              <a:defRPr sz="1100"/>
            </a:lvl2pPr>
            <a:lvl3pPr lvl="2" rtl="0" algn="ctr">
              <a:lnSpc>
                <a:spcPct val="90000"/>
              </a:lnSpc>
              <a:spcBef>
                <a:spcPts val="400"/>
              </a:spcBef>
              <a:spcAft>
                <a:spcPts val="0"/>
              </a:spcAft>
              <a:buClr>
                <a:schemeClr val="dk1"/>
              </a:buClr>
              <a:buSzPts val="800"/>
              <a:buNone/>
              <a:defRPr/>
            </a:lvl3pPr>
            <a:lvl4pPr lvl="3" rtl="0" algn="ctr">
              <a:lnSpc>
                <a:spcPct val="90000"/>
              </a:lnSpc>
              <a:spcBef>
                <a:spcPts val="400"/>
              </a:spcBef>
              <a:spcAft>
                <a:spcPts val="0"/>
              </a:spcAft>
              <a:buClr>
                <a:schemeClr val="dk1"/>
              </a:buClr>
              <a:buSzPts val="1100"/>
              <a:buNone/>
              <a:defRPr sz="1100"/>
            </a:lvl4pPr>
            <a:lvl5pPr lvl="4" rtl="0" algn="ctr">
              <a:lnSpc>
                <a:spcPct val="90000"/>
              </a:lnSpc>
              <a:spcBef>
                <a:spcPts val="400"/>
              </a:spcBef>
              <a:spcAft>
                <a:spcPts val="0"/>
              </a:spcAft>
              <a:buClr>
                <a:schemeClr val="dk1"/>
              </a:buClr>
              <a:buSzPts val="1100"/>
              <a:buNone/>
              <a:defRPr sz="1100"/>
            </a:lvl5pPr>
            <a:lvl6pPr lvl="5" rtl="0" algn="ctr">
              <a:lnSpc>
                <a:spcPct val="90000"/>
              </a:lnSpc>
              <a:spcBef>
                <a:spcPts val="400"/>
              </a:spcBef>
              <a:spcAft>
                <a:spcPts val="0"/>
              </a:spcAft>
              <a:buClr>
                <a:schemeClr val="dk1"/>
              </a:buClr>
              <a:buSzPts val="1100"/>
              <a:buNone/>
              <a:defRPr sz="1100"/>
            </a:lvl6pPr>
            <a:lvl7pPr lvl="6" rtl="0" algn="ctr">
              <a:lnSpc>
                <a:spcPct val="90000"/>
              </a:lnSpc>
              <a:spcBef>
                <a:spcPts val="400"/>
              </a:spcBef>
              <a:spcAft>
                <a:spcPts val="0"/>
              </a:spcAft>
              <a:buClr>
                <a:schemeClr val="dk1"/>
              </a:buClr>
              <a:buSzPts val="1100"/>
              <a:buNone/>
              <a:defRPr sz="1100"/>
            </a:lvl7pPr>
            <a:lvl8pPr lvl="7" rtl="0" algn="ctr">
              <a:lnSpc>
                <a:spcPct val="90000"/>
              </a:lnSpc>
              <a:spcBef>
                <a:spcPts val="400"/>
              </a:spcBef>
              <a:spcAft>
                <a:spcPts val="0"/>
              </a:spcAft>
              <a:buClr>
                <a:schemeClr val="dk1"/>
              </a:buClr>
              <a:buSzPts val="1100"/>
              <a:buNone/>
              <a:defRPr sz="1100"/>
            </a:lvl8pPr>
            <a:lvl9pPr lvl="8" rtl="0" algn="ctr">
              <a:lnSpc>
                <a:spcPct val="90000"/>
              </a:lnSpc>
              <a:spcBef>
                <a:spcPts val="400"/>
              </a:spcBef>
              <a:spcAft>
                <a:spcPts val="0"/>
              </a:spcAft>
              <a:buClr>
                <a:schemeClr val="dk1"/>
              </a:buClr>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1">
  <p:cSld name="1_제목 슬라이드_1">
    <p:spTree>
      <p:nvGrpSpPr>
        <p:cNvPr id="35" name="Shape 35"/>
        <p:cNvGrpSpPr/>
        <p:nvPr/>
      </p:nvGrpSpPr>
      <p:grpSpPr>
        <a:xfrm>
          <a:off x="0" y="0"/>
          <a:ext cx="0" cy="0"/>
          <a:chOff x="0" y="0"/>
          <a:chExt cx="0" cy="0"/>
        </a:xfrm>
      </p:grpSpPr>
      <p:pic>
        <p:nvPicPr>
          <p:cNvPr id="36" name="Google Shape;36;p4"/>
          <p:cNvPicPr preferRelativeResize="0"/>
          <p:nvPr/>
        </p:nvPicPr>
        <p:blipFill rotWithShape="1">
          <a:blip r:embed="rId2">
            <a:alphaModFix/>
          </a:blip>
          <a:srcRect b="19990" l="0" r="0" t="64114"/>
          <a:stretch/>
        </p:blipFill>
        <p:spPr>
          <a:xfrm rot="10800000">
            <a:off x="0" y="1951596"/>
            <a:ext cx="9144000" cy="1240316"/>
          </a:xfrm>
          <a:prstGeom prst="rect">
            <a:avLst/>
          </a:prstGeom>
          <a:noFill/>
          <a:ln>
            <a:noFill/>
          </a:ln>
        </p:spPr>
      </p:pic>
      <p:sp>
        <p:nvSpPr>
          <p:cNvPr id="37" name="Google Shape;37;p4"/>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 name="Google Shape;38;p4"/>
          <p:cNvSpPr txBox="1"/>
          <p:nvPr>
            <p:ph type="ctrTitle"/>
          </p:nvPr>
        </p:nvSpPr>
        <p:spPr>
          <a:xfrm>
            <a:off x="1143000" y="1951551"/>
            <a:ext cx="6858000" cy="1240200"/>
          </a:xfrm>
          <a:prstGeom prst="rect">
            <a:avLst/>
          </a:prstGeom>
          <a:noFill/>
          <a:ln>
            <a:noFill/>
          </a:ln>
        </p:spPr>
        <p:txBody>
          <a:bodyPr anchorCtr="0" anchor="ctr" bIns="17125" lIns="34275" spcFirstLastPara="1" rIns="34275" wrap="square" tIns="17125">
            <a:noAutofit/>
          </a:bodyPr>
          <a:lstStyle>
            <a:lvl1pPr lvl="0" rtl="0" algn="ctr">
              <a:lnSpc>
                <a:spcPct val="90000"/>
              </a:lnSpc>
              <a:spcBef>
                <a:spcPts val="0"/>
              </a:spcBef>
              <a:spcAft>
                <a:spcPts val="0"/>
              </a:spcAft>
              <a:buClr>
                <a:srgbClr val="FFFFFF"/>
              </a:buClr>
              <a:buSzPts val="3000"/>
              <a:buNone/>
              <a:defRPr sz="3000">
                <a:solidFill>
                  <a:srgbClr val="FFFFFF"/>
                </a:solidFill>
              </a:defRPr>
            </a:lvl1pPr>
            <a:lvl2pPr lvl="1" rtl="0" algn="ctr">
              <a:lnSpc>
                <a:spcPct val="100000"/>
              </a:lnSpc>
              <a:spcBef>
                <a:spcPts val="0"/>
              </a:spcBef>
              <a:spcAft>
                <a:spcPts val="0"/>
              </a:spcAft>
              <a:buClr>
                <a:srgbClr val="FFFFFF"/>
              </a:buClr>
              <a:buSzPts val="3000"/>
              <a:buNone/>
              <a:defRPr b="0" sz="3000">
                <a:solidFill>
                  <a:srgbClr val="FFFFFF"/>
                </a:solidFill>
              </a:defRPr>
            </a:lvl2pPr>
            <a:lvl3pPr lvl="2" rtl="0" algn="ctr">
              <a:lnSpc>
                <a:spcPct val="100000"/>
              </a:lnSpc>
              <a:spcBef>
                <a:spcPts val="0"/>
              </a:spcBef>
              <a:spcAft>
                <a:spcPts val="0"/>
              </a:spcAft>
              <a:buClr>
                <a:srgbClr val="FFFFFF"/>
              </a:buClr>
              <a:buSzPts val="3000"/>
              <a:buNone/>
              <a:defRPr b="0" sz="3000">
                <a:solidFill>
                  <a:srgbClr val="FFFFFF"/>
                </a:solidFill>
              </a:defRPr>
            </a:lvl3pPr>
            <a:lvl4pPr lvl="3" rtl="0" algn="ctr">
              <a:lnSpc>
                <a:spcPct val="100000"/>
              </a:lnSpc>
              <a:spcBef>
                <a:spcPts val="0"/>
              </a:spcBef>
              <a:spcAft>
                <a:spcPts val="0"/>
              </a:spcAft>
              <a:buClr>
                <a:srgbClr val="FFFFFF"/>
              </a:buClr>
              <a:buSzPts val="3000"/>
              <a:buNone/>
              <a:defRPr b="0" sz="3000">
                <a:solidFill>
                  <a:srgbClr val="FFFFFF"/>
                </a:solidFill>
              </a:defRPr>
            </a:lvl4pPr>
            <a:lvl5pPr lvl="4" rtl="0" algn="ctr">
              <a:lnSpc>
                <a:spcPct val="100000"/>
              </a:lnSpc>
              <a:spcBef>
                <a:spcPts val="0"/>
              </a:spcBef>
              <a:spcAft>
                <a:spcPts val="0"/>
              </a:spcAft>
              <a:buClr>
                <a:srgbClr val="FFFFFF"/>
              </a:buClr>
              <a:buSzPts val="3000"/>
              <a:buNone/>
              <a:defRPr b="0" sz="3000">
                <a:solidFill>
                  <a:srgbClr val="FFFFFF"/>
                </a:solidFill>
              </a:defRPr>
            </a:lvl5pPr>
            <a:lvl6pPr lvl="5" rtl="0" algn="ctr">
              <a:lnSpc>
                <a:spcPct val="100000"/>
              </a:lnSpc>
              <a:spcBef>
                <a:spcPts val="0"/>
              </a:spcBef>
              <a:spcAft>
                <a:spcPts val="0"/>
              </a:spcAft>
              <a:buClr>
                <a:srgbClr val="FFFFFF"/>
              </a:buClr>
              <a:buSzPts val="3000"/>
              <a:buNone/>
              <a:defRPr b="0" sz="3000">
                <a:solidFill>
                  <a:srgbClr val="FFFFFF"/>
                </a:solidFill>
              </a:defRPr>
            </a:lvl6pPr>
            <a:lvl7pPr lvl="6" rtl="0" algn="ctr">
              <a:lnSpc>
                <a:spcPct val="100000"/>
              </a:lnSpc>
              <a:spcBef>
                <a:spcPts val="0"/>
              </a:spcBef>
              <a:spcAft>
                <a:spcPts val="0"/>
              </a:spcAft>
              <a:buClr>
                <a:srgbClr val="FFFFFF"/>
              </a:buClr>
              <a:buSzPts val="3000"/>
              <a:buNone/>
              <a:defRPr b="0" sz="3000">
                <a:solidFill>
                  <a:srgbClr val="FFFFFF"/>
                </a:solidFill>
              </a:defRPr>
            </a:lvl7pPr>
            <a:lvl8pPr lvl="7" rtl="0" algn="ctr">
              <a:lnSpc>
                <a:spcPct val="100000"/>
              </a:lnSpc>
              <a:spcBef>
                <a:spcPts val="0"/>
              </a:spcBef>
              <a:spcAft>
                <a:spcPts val="0"/>
              </a:spcAft>
              <a:buClr>
                <a:srgbClr val="FFFFFF"/>
              </a:buClr>
              <a:buSzPts val="3000"/>
              <a:buNone/>
              <a:defRPr b="0" sz="3000">
                <a:solidFill>
                  <a:srgbClr val="FFFFFF"/>
                </a:solidFill>
              </a:defRPr>
            </a:lvl8pPr>
            <a:lvl9pPr lvl="8" rtl="0" algn="ctr">
              <a:lnSpc>
                <a:spcPct val="100000"/>
              </a:lnSpc>
              <a:spcBef>
                <a:spcPts val="0"/>
              </a:spcBef>
              <a:spcAft>
                <a:spcPts val="0"/>
              </a:spcAft>
              <a:buClr>
                <a:srgbClr val="FFFFFF"/>
              </a:buClr>
              <a:buSzPts val="3000"/>
              <a:buNone/>
              <a:defRPr b="0" sz="30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type="titleOnly">
  <p:cSld name="TITLE_ONLY">
    <p:spTree>
      <p:nvGrpSpPr>
        <p:cNvPr id="39" name="Shape 39"/>
        <p:cNvGrpSpPr/>
        <p:nvPr/>
      </p:nvGrpSpPr>
      <p:grpSpPr>
        <a:xfrm>
          <a:off x="0" y="0"/>
          <a:ext cx="0" cy="0"/>
          <a:chOff x="0" y="0"/>
          <a:chExt cx="0" cy="0"/>
        </a:xfrm>
      </p:grpSpPr>
      <p:sp>
        <p:nvSpPr>
          <p:cNvPr id="40" name="Google Shape;40;p5"/>
          <p:cNvSpPr txBox="1"/>
          <p:nvPr>
            <p:ph type="title"/>
          </p:nvPr>
        </p:nvSpPr>
        <p:spPr>
          <a:xfrm>
            <a:off x="472925" y="273850"/>
            <a:ext cx="8198100" cy="366900"/>
          </a:xfrm>
          <a:prstGeom prst="rect">
            <a:avLst/>
          </a:prstGeom>
          <a:noFill/>
          <a:ln>
            <a:noFill/>
          </a:ln>
        </p:spPr>
        <p:txBody>
          <a:bodyPr anchorCtr="0" anchor="t" bIns="17125" lIns="34275" spcFirstLastPara="1" rIns="34275" wrap="square" tIns="17125">
            <a:noAutofit/>
          </a:bodyPr>
          <a:lstStyle>
            <a:lvl1pPr lvl="0" rtl="0" algn="ctr">
              <a:lnSpc>
                <a:spcPct val="90000"/>
              </a:lnSpc>
              <a:spcBef>
                <a:spcPts val="0"/>
              </a:spcBef>
              <a:spcAft>
                <a:spcPts val="0"/>
              </a:spcAft>
              <a:buClr>
                <a:schemeClr val="dk2"/>
              </a:buClr>
              <a:buSzPts val="18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 name="Google Shape;41;p5"/>
          <p:cNvSpPr txBox="1"/>
          <p:nvPr>
            <p:ph idx="1"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800"/>
              </a:spcBef>
              <a:spcAft>
                <a:spcPts val="0"/>
              </a:spcAft>
              <a:buClr>
                <a:srgbClr val="999999"/>
              </a:buClr>
              <a:buSzPts val="800"/>
              <a:buNone/>
              <a:defRPr sz="800">
                <a:solidFill>
                  <a:srgbClr val="999999"/>
                </a:solidFill>
              </a:defRPr>
            </a:lvl1pPr>
            <a:lvl2pPr lvl="1" rtl="0" algn="ctr">
              <a:lnSpc>
                <a:spcPct val="90000"/>
              </a:lnSpc>
              <a:spcBef>
                <a:spcPts val="400"/>
              </a:spcBef>
              <a:spcAft>
                <a:spcPts val="0"/>
              </a:spcAft>
              <a:buClr>
                <a:srgbClr val="999999"/>
              </a:buClr>
              <a:buSzPts val="800"/>
              <a:buNone/>
              <a:defRPr sz="800">
                <a:solidFill>
                  <a:srgbClr val="999999"/>
                </a:solidFill>
              </a:defRPr>
            </a:lvl2pPr>
            <a:lvl3pPr lvl="2" rtl="0" algn="ctr">
              <a:lnSpc>
                <a:spcPct val="90000"/>
              </a:lnSpc>
              <a:spcBef>
                <a:spcPts val="400"/>
              </a:spcBef>
              <a:spcAft>
                <a:spcPts val="0"/>
              </a:spcAft>
              <a:buClr>
                <a:srgbClr val="999999"/>
              </a:buClr>
              <a:buSzPts val="800"/>
              <a:buNone/>
              <a:defRPr sz="800">
                <a:solidFill>
                  <a:srgbClr val="999999"/>
                </a:solidFill>
              </a:defRPr>
            </a:lvl3pPr>
            <a:lvl4pPr lvl="3" rtl="0" algn="ctr">
              <a:lnSpc>
                <a:spcPct val="90000"/>
              </a:lnSpc>
              <a:spcBef>
                <a:spcPts val="400"/>
              </a:spcBef>
              <a:spcAft>
                <a:spcPts val="0"/>
              </a:spcAft>
              <a:buClr>
                <a:srgbClr val="999999"/>
              </a:buClr>
              <a:buSzPts val="800"/>
              <a:buNone/>
              <a:defRPr sz="800">
                <a:solidFill>
                  <a:srgbClr val="999999"/>
                </a:solidFill>
              </a:defRPr>
            </a:lvl4pPr>
            <a:lvl5pPr lvl="4" rtl="0" algn="ctr">
              <a:lnSpc>
                <a:spcPct val="90000"/>
              </a:lnSpc>
              <a:spcBef>
                <a:spcPts val="400"/>
              </a:spcBef>
              <a:spcAft>
                <a:spcPts val="0"/>
              </a:spcAft>
              <a:buClr>
                <a:srgbClr val="999999"/>
              </a:buClr>
              <a:buSzPts val="800"/>
              <a:buNone/>
              <a:defRPr sz="800">
                <a:solidFill>
                  <a:srgbClr val="999999"/>
                </a:solidFill>
              </a:defRPr>
            </a:lvl5pPr>
            <a:lvl6pPr lvl="5" rtl="0" algn="ctr">
              <a:lnSpc>
                <a:spcPct val="90000"/>
              </a:lnSpc>
              <a:spcBef>
                <a:spcPts val="400"/>
              </a:spcBef>
              <a:spcAft>
                <a:spcPts val="0"/>
              </a:spcAft>
              <a:buClr>
                <a:srgbClr val="999999"/>
              </a:buClr>
              <a:buSzPts val="800"/>
              <a:buNone/>
              <a:defRPr sz="800">
                <a:solidFill>
                  <a:srgbClr val="999999"/>
                </a:solidFill>
              </a:defRPr>
            </a:lvl6pPr>
            <a:lvl7pPr lvl="6" rtl="0" algn="ctr">
              <a:lnSpc>
                <a:spcPct val="90000"/>
              </a:lnSpc>
              <a:spcBef>
                <a:spcPts val="400"/>
              </a:spcBef>
              <a:spcAft>
                <a:spcPts val="0"/>
              </a:spcAft>
              <a:buClr>
                <a:srgbClr val="999999"/>
              </a:buClr>
              <a:buSzPts val="800"/>
              <a:buNone/>
              <a:defRPr sz="800">
                <a:solidFill>
                  <a:srgbClr val="999999"/>
                </a:solidFill>
              </a:defRPr>
            </a:lvl7pPr>
            <a:lvl8pPr lvl="7" rtl="0" algn="ctr">
              <a:lnSpc>
                <a:spcPct val="90000"/>
              </a:lnSpc>
              <a:spcBef>
                <a:spcPts val="400"/>
              </a:spcBef>
              <a:spcAft>
                <a:spcPts val="0"/>
              </a:spcAft>
              <a:buClr>
                <a:srgbClr val="999999"/>
              </a:buClr>
              <a:buSzPts val="800"/>
              <a:buNone/>
              <a:defRPr sz="800">
                <a:solidFill>
                  <a:srgbClr val="999999"/>
                </a:solidFill>
              </a:defRPr>
            </a:lvl8pPr>
            <a:lvl9pPr lvl="8" rtl="0" algn="ctr">
              <a:lnSpc>
                <a:spcPct val="90000"/>
              </a:lnSpc>
              <a:spcBef>
                <a:spcPts val="400"/>
              </a:spcBef>
              <a:spcAft>
                <a:spcPts val="0"/>
              </a:spcAft>
              <a:buClr>
                <a:srgbClr val="999999"/>
              </a:buClr>
              <a:buSzPts val="800"/>
              <a:buNone/>
              <a:defRPr sz="800">
                <a:solidFill>
                  <a:srgbClr val="999999"/>
                </a:solidFill>
              </a:defRPr>
            </a:lvl9pPr>
          </a:lstStyle>
          <a:p/>
        </p:txBody>
      </p:sp>
      <p:sp>
        <p:nvSpPr>
          <p:cNvPr id="42" name="Google Shape;42;p5"/>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2">
  <p:cSld name="TITLE_ONLY_4">
    <p:spTree>
      <p:nvGrpSpPr>
        <p:cNvPr id="43" name="Shape 43"/>
        <p:cNvGrpSpPr/>
        <p:nvPr/>
      </p:nvGrpSpPr>
      <p:grpSpPr>
        <a:xfrm>
          <a:off x="0" y="0"/>
          <a:ext cx="0" cy="0"/>
          <a:chOff x="0" y="0"/>
          <a:chExt cx="0" cy="0"/>
        </a:xfrm>
      </p:grpSpPr>
      <p:sp>
        <p:nvSpPr>
          <p:cNvPr id="44" name="Google Shape;44;p6"/>
          <p:cNvSpPr txBox="1"/>
          <p:nvPr>
            <p:ph type="title"/>
          </p:nvPr>
        </p:nvSpPr>
        <p:spPr>
          <a:xfrm>
            <a:off x="472925" y="273850"/>
            <a:ext cx="8198100" cy="366900"/>
          </a:xfrm>
          <a:prstGeom prst="rect">
            <a:avLst/>
          </a:prstGeom>
          <a:noFill/>
          <a:ln>
            <a:noFill/>
          </a:ln>
        </p:spPr>
        <p:txBody>
          <a:bodyPr anchorCtr="0" anchor="t" bIns="17125" lIns="34275" spcFirstLastPara="1" rIns="34275" wrap="square" tIns="17125">
            <a:noAutofit/>
          </a:bodyPr>
          <a:lstStyle>
            <a:lvl1pPr lvl="0" rtl="0" algn="ctr">
              <a:lnSpc>
                <a:spcPct val="90000"/>
              </a:lnSpc>
              <a:spcBef>
                <a:spcPts val="0"/>
              </a:spcBef>
              <a:spcAft>
                <a:spcPts val="0"/>
              </a:spcAft>
              <a:buClr>
                <a:schemeClr val="dk2"/>
              </a:buClr>
              <a:buSzPts val="18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6"/>
          <p:cNvSpPr txBox="1"/>
          <p:nvPr>
            <p:ph idx="1"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800"/>
              </a:spcBef>
              <a:spcAft>
                <a:spcPts val="0"/>
              </a:spcAft>
              <a:buClr>
                <a:srgbClr val="999999"/>
              </a:buClr>
              <a:buSzPts val="800"/>
              <a:buNone/>
              <a:defRPr sz="800">
                <a:solidFill>
                  <a:srgbClr val="999999"/>
                </a:solidFill>
              </a:defRPr>
            </a:lvl1pPr>
            <a:lvl2pPr lvl="1" rtl="0" algn="ctr">
              <a:lnSpc>
                <a:spcPct val="90000"/>
              </a:lnSpc>
              <a:spcBef>
                <a:spcPts val="400"/>
              </a:spcBef>
              <a:spcAft>
                <a:spcPts val="0"/>
              </a:spcAft>
              <a:buClr>
                <a:srgbClr val="999999"/>
              </a:buClr>
              <a:buSzPts val="800"/>
              <a:buNone/>
              <a:defRPr sz="800">
                <a:solidFill>
                  <a:srgbClr val="999999"/>
                </a:solidFill>
              </a:defRPr>
            </a:lvl2pPr>
            <a:lvl3pPr lvl="2" rtl="0" algn="ctr">
              <a:lnSpc>
                <a:spcPct val="90000"/>
              </a:lnSpc>
              <a:spcBef>
                <a:spcPts val="400"/>
              </a:spcBef>
              <a:spcAft>
                <a:spcPts val="0"/>
              </a:spcAft>
              <a:buClr>
                <a:srgbClr val="999999"/>
              </a:buClr>
              <a:buSzPts val="800"/>
              <a:buNone/>
              <a:defRPr sz="800">
                <a:solidFill>
                  <a:srgbClr val="999999"/>
                </a:solidFill>
              </a:defRPr>
            </a:lvl3pPr>
            <a:lvl4pPr lvl="3" rtl="0" algn="ctr">
              <a:lnSpc>
                <a:spcPct val="90000"/>
              </a:lnSpc>
              <a:spcBef>
                <a:spcPts val="400"/>
              </a:spcBef>
              <a:spcAft>
                <a:spcPts val="0"/>
              </a:spcAft>
              <a:buClr>
                <a:srgbClr val="999999"/>
              </a:buClr>
              <a:buSzPts val="800"/>
              <a:buNone/>
              <a:defRPr sz="800">
                <a:solidFill>
                  <a:srgbClr val="999999"/>
                </a:solidFill>
              </a:defRPr>
            </a:lvl4pPr>
            <a:lvl5pPr lvl="4" rtl="0" algn="ctr">
              <a:lnSpc>
                <a:spcPct val="90000"/>
              </a:lnSpc>
              <a:spcBef>
                <a:spcPts val="400"/>
              </a:spcBef>
              <a:spcAft>
                <a:spcPts val="0"/>
              </a:spcAft>
              <a:buClr>
                <a:srgbClr val="999999"/>
              </a:buClr>
              <a:buSzPts val="800"/>
              <a:buNone/>
              <a:defRPr sz="800">
                <a:solidFill>
                  <a:srgbClr val="999999"/>
                </a:solidFill>
              </a:defRPr>
            </a:lvl5pPr>
            <a:lvl6pPr lvl="5" rtl="0" algn="ctr">
              <a:lnSpc>
                <a:spcPct val="90000"/>
              </a:lnSpc>
              <a:spcBef>
                <a:spcPts val="400"/>
              </a:spcBef>
              <a:spcAft>
                <a:spcPts val="0"/>
              </a:spcAft>
              <a:buClr>
                <a:srgbClr val="999999"/>
              </a:buClr>
              <a:buSzPts val="800"/>
              <a:buNone/>
              <a:defRPr sz="800">
                <a:solidFill>
                  <a:srgbClr val="999999"/>
                </a:solidFill>
              </a:defRPr>
            </a:lvl6pPr>
            <a:lvl7pPr lvl="6" rtl="0" algn="ctr">
              <a:lnSpc>
                <a:spcPct val="90000"/>
              </a:lnSpc>
              <a:spcBef>
                <a:spcPts val="400"/>
              </a:spcBef>
              <a:spcAft>
                <a:spcPts val="0"/>
              </a:spcAft>
              <a:buClr>
                <a:srgbClr val="999999"/>
              </a:buClr>
              <a:buSzPts val="800"/>
              <a:buNone/>
              <a:defRPr sz="800">
                <a:solidFill>
                  <a:srgbClr val="999999"/>
                </a:solidFill>
              </a:defRPr>
            </a:lvl7pPr>
            <a:lvl8pPr lvl="7" rtl="0" algn="ctr">
              <a:lnSpc>
                <a:spcPct val="90000"/>
              </a:lnSpc>
              <a:spcBef>
                <a:spcPts val="400"/>
              </a:spcBef>
              <a:spcAft>
                <a:spcPts val="0"/>
              </a:spcAft>
              <a:buClr>
                <a:srgbClr val="999999"/>
              </a:buClr>
              <a:buSzPts val="800"/>
              <a:buNone/>
              <a:defRPr sz="800">
                <a:solidFill>
                  <a:srgbClr val="999999"/>
                </a:solidFill>
              </a:defRPr>
            </a:lvl8pPr>
            <a:lvl9pPr lvl="8" rtl="0" algn="ctr">
              <a:lnSpc>
                <a:spcPct val="90000"/>
              </a:lnSpc>
              <a:spcBef>
                <a:spcPts val="400"/>
              </a:spcBef>
              <a:spcAft>
                <a:spcPts val="0"/>
              </a:spcAft>
              <a:buClr>
                <a:srgbClr val="999999"/>
              </a:buClr>
              <a:buSzPts val="800"/>
              <a:buNone/>
              <a:defRPr sz="800">
                <a:solidFill>
                  <a:srgbClr val="999999"/>
                </a:solidFill>
              </a:defRPr>
            </a:lvl9pPr>
          </a:lstStyle>
          <a:p/>
        </p:txBody>
      </p:sp>
      <p:sp>
        <p:nvSpPr>
          <p:cNvPr id="46" name="Google Shape;46;p6"/>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
        <p:nvSpPr>
          <p:cNvPr id="47" name="Google Shape;47;p6"/>
          <p:cNvSpPr/>
          <p:nvPr/>
        </p:nvSpPr>
        <p:spPr>
          <a:xfrm>
            <a:off x="-25" y="4742250"/>
            <a:ext cx="9144000" cy="434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rgbClr val="FFFFFF"/>
              </a:solidFill>
              <a:latin typeface="Nanum Gothic"/>
              <a:ea typeface="Nanum Gothic"/>
              <a:cs typeface="Nanum Gothic"/>
              <a:sym typeface="Nanum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1">
  <p:cSld name="TITLE_ONLY_1">
    <p:spTree>
      <p:nvGrpSpPr>
        <p:cNvPr id="48" name="Shape 48"/>
        <p:cNvGrpSpPr/>
        <p:nvPr/>
      </p:nvGrpSpPr>
      <p:grpSpPr>
        <a:xfrm>
          <a:off x="0" y="0"/>
          <a:ext cx="0" cy="0"/>
          <a:chOff x="0" y="0"/>
          <a:chExt cx="0" cy="0"/>
        </a:xfrm>
      </p:grpSpPr>
      <p:sp>
        <p:nvSpPr>
          <p:cNvPr id="49" name="Google Shape;49;p7"/>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 name="Google Shape;50;p7"/>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type="obj">
  <p:cSld name="OBJECT">
    <p:spTree>
      <p:nvGrpSpPr>
        <p:cNvPr id="51" name="Shape 51"/>
        <p:cNvGrpSpPr/>
        <p:nvPr/>
      </p:nvGrpSpPr>
      <p:grpSpPr>
        <a:xfrm>
          <a:off x="0" y="0"/>
          <a:ext cx="0" cy="0"/>
          <a:chOff x="0" y="0"/>
          <a:chExt cx="0" cy="0"/>
        </a:xfrm>
      </p:grpSpPr>
      <p:sp>
        <p:nvSpPr>
          <p:cNvPr id="52" name="Google Shape;52;p8"/>
          <p:cNvSpPr txBox="1"/>
          <p:nvPr>
            <p:ph type="title"/>
          </p:nvPr>
        </p:nvSpPr>
        <p:spPr>
          <a:xfrm>
            <a:off x="460800" y="273850"/>
            <a:ext cx="8222400" cy="366900"/>
          </a:xfrm>
          <a:prstGeom prst="rect">
            <a:avLst/>
          </a:prstGeom>
          <a:noFill/>
          <a:ln>
            <a:noFill/>
          </a:ln>
        </p:spPr>
        <p:txBody>
          <a:bodyPr anchorCtr="0" anchor="t" bIns="17125" lIns="34275" spcFirstLastPara="1" rIns="34275" wrap="square" tIns="17125">
            <a:noAutofit/>
          </a:bodyPr>
          <a:lstStyle>
            <a:lvl1pPr lvl="0" rtl="0" algn="ctr">
              <a:lnSpc>
                <a:spcPct val="90000"/>
              </a:lnSpc>
              <a:spcBef>
                <a:spcPts val="0"/>
              </a:spcBef>
              <a:spcAft>
                <a:spcPts val="0"/>
              </a:spcAft>
              <a:buClr>
                <a:schemeClr val="dk2"/>
              </a:buClr>
              <a:buSzPts val="18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 name="Google Shape;53;p8"/>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04800" lvl="0" marL="457200" rtl="0" algn="l">
              <a:lnSpc>
                <a:spcPct val="150000"/>
              </a:lnSpc>
              <a:spcBef>
                <a:spcPts val="800"/>
              </a:spcBef>
              <a:spcAft>
                <a:spcPts val="0"/>
              </a:spcAft>
              <a:buClr>
                <a:schemeClr val="dk1"/>
              </a:buClr>
              <a:buSzPts val="1200"/>
              <a:buChar char="•"/>
              <a:defRPr/>
            </a:lvl1pPr>
            <a:lvl2pPr indent="-298450" lvl="1" marL="914400" rtl="0" algn="l">
              <a:lnSpc>
                <a:spcPct val="150000"/>
              </a:lnSpc>
              <a:spcBef>
                <a:spcPts val="400"/>
              </a:spcBef>
              <a:spcAft>
                <a:spcPts val="0"/>
              </a:spcAft>
              <a:buClr>
                <a:schemeClr val="dk1"/>
              </a:buClr>
              <a:buSzPts val="1100"/>
              <a:buChar char="•"/>
              <a:defRPr sz="1100"/>
            </a:lvl2pPr>
            <a:lvl3pPr indent="-292100" lvl="2" marL="1371600" rtl="0" algn="l">
              <a:lnSpc>
                <a:spcPct val="150000"/>
              </a:lnSpc>
              <a:spcBef>
                <a:spcPts val="400"/>
              </a:spcBef>
              <a:spcAft>
                <a:spcPts val="0"/>
              </a:spcAft>
              <a:buClr>
                <a:schemeClr val="dk1"/>
              </a:buClr>
              <a:buSzPts val="1000"/>
              <a:buChar char="•"/>
              <a:defRPr sz="1000"/>
            </a:lvl3pPr>
            <a:lvl4pPr indent="-292100" lvl="3" marL="1828800" rtl="0" algn="l">
              <a:lnSpc>
                <a:spcPct val="150000"/>
              </a:lnSpc>
              <a:spcBef>
                <a:spcPts val="400"/>
              </a:spcBef>
              <a:spcAft>
                <a:spcPts val="0"/>
              </a:spcAft>
              <a:buClr>
                <a:schemeClr val="dk1"/>
              </a:buClr>
              <a:buSzPts val="1000"/>
              <a:buChar char="•"/>
              <a:defRPr/>
            </a:lvl4pPr>
            <a:lvl5pPr indent="-292100" lvl="4" marL="2286000" rtl="0" algn="l">
              <a:lnSpc>
                <a:spcPct val="150000"/>
              </a:lnSpc>
              <a:spcBef>
                <a:spcPts val="400"/>
              </a:spcBef>
              <a:spcAft>
                <a:spcPts val="0"/>
              </a:spcAft>
              <a:buClr>
                <a:schemeClr val="dk1"/>
              </a:buClr>
              <a:buSzPts val="1000"/>
              <a:buChar char="•"/>
              <a:defRPr sz="1000"/>
            </a:lvl5pPr>
            <a:lvl6pPr indent="-292100" lvl="5" marL="2743200" rtl="0" algn="l">
              <a:lnSpc>
                <a:spcPct val="150000"/>
              </a:lnSpc>
              <a:spcBef>
                <a:spcPts val="400"/>
              </a:spcBef>
              <a:spcAft>
                <a:spcPts val="0"/>
              </a:spcAft>
              <a:buClr>
                <a:schemeClr val="dk1"/>
              </a:buClr>
              <a:buSzPts val="1000"/>
              <a:buChar char="•"/>
              <a:defRPr sz="1000"/>
            </a:lvl6pPr>
            <a:lvl7pPr indent="-292100" lvl="6" marL="3200400" rtl="0" algn="l">
              <a:lnSpc>
                <a:spcPct val="150000"/>
              </a:lnSpc>
              <a:spcBef>
                <a:spcPts val="400"/>
              </a:spcBef>
              <a:spcAft>
                <a:spcPts val="0"/>
              </a:spcAft>
              <a:buClr>
                <a:schemeClr val="dk1"/>
              </a:buClr>
              <a:buSzPts val="1000"/>
              <a:buChar char="•"/>
              <a:defRPr sz="1000"/>
            </a:lvl7pPr>
            <a:lvl8pPr indent="-292100" lvl="7" marL="3657600" rtl="0" algn="l">
              <a:lnSpc>
                <a:spcPct val="150000"/>
              </a:lnSpc>
              <a:spcBef>
                <a:spcPts val="400"/>
              </a:spcBef>
              <a:spcAft>
                <a:spcPts val="0"/>
              </a:spcAft>
              <a:buClr>
                <a:schemeClr val="dk1"/>
              </a:buClr>
              <a:buSzPts val="1000"/>
              <a:buChar char="•"/>
              <a:defRPr sz="1000"/>
            </a:lvl8pPr>
            <a:lvl9pPr indent="-292100" lvl="8" marL="4114800" rtl="0" algn="l">
              <a:lnSpc>
                <a:spcPct val="150000"/>
              </a:lnSpc>
              <a:spcBef>
                <a:spcPts val="400"/>
              </a:spcBef>
              <a:spcAft>
                <a:spcPts val="0"/>
              </a:spcAft>
              <a:buClr>
                <a:schemeClr val="dk1"/>
              </a:buClr>
              <a:buSzPts val="1000"/>
              <a:buChar char="•"/>
              <a:defRPr sz="1000"/>
            </a:lvl9pPr>
          </a:lstStyle>
          <a:p/>
        </p:txBody>
      </p:sp>
      <p:sp>
        <p:nvSpPr>
          <p:cNvPr id="54" name="Google Shape;54;p8"/>
          <p:cNvSpPr txBox="1"/>
          <p:nvPr>
            <p:ph idx="2"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800"/>
              </a:spcBef>
              <a:spcAft>
                <a:spcPts val="0"/>
              </a:spcAft>
              <a:buClr>
                <a:srgbClr val="999999"/>
              </a:buClr>
              <a:buSzPts val="800"/>
              <a:buNone/>
              <a:defRPr sz="800">
                <a:solidFill>
                  <a:srgbClr val="999999"/>
                </a:solidFill>
              </a:defRPr>
            </a:lvl1pPr>
            <a:lvl2pPr lvl="1" rtl="0" algn="ctr">
              <a:lnSpc>
                <a:spcPct val="90000"/>
              </a:lnSpc>
              <a:spcBef>
                <a:spcPts val="400"/>
              </a:spcBef>
              <a:spcAft>
                <a:spcPts val="0"/>
              </a:spcAft>
              <a:buClr>
                <a:srgbClr val="999999"/>
              </a:buClr>
              <a:buSzPts val="800"/>
              <a:buNone/>
              <a:defRPr sz="800">
                <a:solidFill>
                  <a:srgbClr val="999999"/>
                </a:solidFill>
              </a:defRPr>
            </a:lvl2pPr>
            <a:lvl3pPr lvl="2" rtl="0" algn="ctr">
              <a:lnSpc>
                <a:spcPct val="90000"/>
              </a:lnSpc>
              <a:spcBef>
                <a:spcPts val="400"/>
              </a:spcBef>
              <a:spcAft>
                <a:spcPts val="0"/>
              </a:spcAft>
              <a:buClr>
                <a:srgbClr val="999999"/>
              </a:buClr>
              <a:buSzPts val="800"/>
              <a:buNone/>
              <a:defRPr sz="800">
                <a:solidFill>
                  <a:srgbClr val="999999"/>
                </a:solidFill>
              </a:defRPr>
            </a:lvl3pPr>
            <a:lvl4pPr lvl="3" rtl="0" algn="ctr">
              <a:lnSpc>
                <a:spcPct val="90000"/>
              </a:lnSpc>
              <a:spcBef>
                <a:spcPts val="400"/>
              </a:spcBef>
              <a:spcAft>
                <a:spcPts val="0"/>
              </a:spcAft>
              <a:buClr>
                <a:srgbClr val="999999"/>
              </a:buClr>
              <a:buSzPts val="800"/>
              <a:buNone/>
              <a:defRPr sz="800">
                <a:solidFill>
                  <a:srgbClr val="999999"/>
                </a:solidFill>
              </a:defRPr>
            </a:lvl4pPr>
            <a:lvl5pPr lvl="4" rtl="0" algn="ctr">
              <a:lnSpc>
                <a:spcPct val="90000"/>
              </a:lnSpc>
              <a:spcBef>
                <a:spcPts val="400"/>
              </a:spcBef>
              <a:spcAft>
                <a:spcPts val="0"/>
              </a:spcAft>
              <a:buClr>
                <a:srgbClr val="999999"/>
              </a:buClr>
              <a:buSzPts val="800"/>
              <a:buNone/>
              <a:defRPr sz="800">
                <a:solidFill>
                  <a:srgbClr val="999999"/>
                </a:solidFill>
              </a:defRPr>
            </a:lvl5pPr>
            <a:lvl6pPr lvl="5" rtl="0" algn="ctr">
              <a:lnSpc>
                <a:spcPct val="90000"/>
              </a:lnSpc>
              <a:spcBef>
                <a:spcPts val="400"/>
              </a:spcBef>
              <a:spcAft>
                <a:spcPts val="0"/>
              </a:spcAft>
              <a:buClr>
                <a:srgbClr val="999999"/>
              </a:buClr>
              <a:buSzPts val="800"/>
              <a:buNone/>
              <a:defRPr sz="800">
                <a:solidFill>
                  <a:srgbClr val="999999"/>
                </a:solidFill>
              </a:defRPr>
            </a:lvl6pPr>
            <a:lvl7pPr lvl="6" rtl="0" algn="ctr">
              <a:lnSpc>
                <a:spcPct val="90000"/>
              </a:lnSpc>
              <a:spcBef>
                <a:spcPts val="400"/>
              </a:spcBef>
              <a:spcAft>
                <a:spcPts val="0"/>
              </a:spcAft>
              <a:buClr>
                <a:srgbClr val="999999"/>
              </a:buClr>
              <a:buSzPts val="800"/>
              <a:buNone/>
              <a:defRPr sz="800">
                <a:solidFill>
                  <a:srgbClr val="999999"/>
                </a:solidFill>
              </a:defRPr>
            </a:lvl7pPr>
            <a:lvl8pPr lvl="7" rtl="0" algn="ctr">
              <a:lnSpc>
                <a:spcPct val="90000"/>
              </a:lnSpc>
              <a:spcBef>
                <a:spcPts val="400"/>
              </a:spcBef>
              <a:spcAft>
                <a:spcPts val="0"/>
              </a:spcAft>
              <a:buClr>
                <a:srgbClr val="999999"/>
              </a:buClr>
              <a:buSzPts val="800"/>
              <a:buNone/>
              <a:defRPr sz="800">
                <a:solidFill>
                  <a:srgbClr val="999999"/>
                </a:solidFill>
              </a:defRPr>
            </a:lvl8pPr>
            <a:lvl9pPr lvl="8" rtl="0" algn="ctr">
              <a:lnSpc>
                <a:spcPct val="90000"/>
              </a:lnSpc>
              <a:spcBef>
                <a:spcPts val="400"/>
              </a:spcBef>
              <a:spcAft>
                <a:spcPts val="0"/>
              </a:spcAft>
              <a:buClr>
                <a:srgbClr val="999999"/>
              </a:buClr>
              <a:buSzPts val="800"/>
              <a:buNone/>
              <a:defRPr sz="800">
                <a:solidFill>
                  <a:srgbClr val="999999"/>
                </a:solidFill>
              </a:defRPr>
            </a:lvl9pPr>
          </a:lstStyle>
          <a:p/>
        </p:txBody>
      </p:sp>
      <p:sp>
        <p:nvSpPr>
          <p:cNvPr id="55" name="Google Shape;55;p8"/>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2">
  <p:cSld name="OBJECT_2">
    <p:spTree>
      <p:nvGrpSpPr>
        <p:cNvPr id="56" name="Shape 56"/>
        <p:cNvGrpSpPr/>
        <p:nvPr/>
      </p:nvGrpSpPr>
      <p:grpSpPr>
        <a:xfrm>
          <a:off x="0" y="0"/>
          <a:ext cx="0" cy="0"/>
          <a:chOff x="0" y="0"/>
          <a:chExt cx="0" cy="0"/>
        </a:xfrm>
      </p:grpSpPr>
      <p:sp>
        <p:nvSpPr>
          <p:cNvPr id="57" name="Google Shape;57;p9"/>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lvl1pPr lvl="0" rtl="0" algn="ctr">
              <a:lnSpc>
                <a:spcPct val="90000"/>
              </a:lnSpc>
              <a:spcBef>
                <a:spcPts val="0"/>
              </a:spcBef>
              <a:spcAft>
                <a:spcPts val="0"/>
              </a:spcAft>
              <a:buClr>
                <a:schemeClr val="dk2"/>
              </a:buClr>
              <a:buSzPts val="1800"/>
              <a:buNone/>
              <a:defRPr b="1">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9"/>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04800" lvl="0" marL="457200" rtl="0" algn="l">
              <a:lnSpc>
                <a:spcPct val="115000"/>
              </a:lnSpc>
              <a:spcBef>
                <a:spcPts val="750"/>
              </a:spcBef>
              <a:spcAft>
                <a:spcPts val="0"/>
              </a:spcAft>
              <a:buClr>
                <a:schemeClr val="dk1"/>
              </a:buClr>
              <a:buSzPts val="1200"/>
              <a:buChar char="•"/>
              <a:defRPr sz="1200"/>
            </a:lvl1pPr>
            <a:lvl2pPr indent="-311150" lvl="1" marL="914400" rtl="0" algn="l">
              <a:lnSpc>
                <a:spcPct val="115000"/>
              </a:lnSpc>
              <a:spcBef>
                <a:spcPts val="375"/>
              </a:spcBef>
              <a:spcAft>
                <a:spcPts val="0"/>
              </a:spcAft>
              <a:buClr>
                <a:schemeClr val="dk1"/>
              </a:buClr>
              <a:buSzPts val="1300"/>
              <a:buChar char="•"/>
              <a:defRPr sz="1300"/>
            </a:lvl2pPr>
            <a:lvl3pPr indent="-342900" lvl="2" marL="1371600" rtl="0" algn="l">
              <a:lnSpc>
                <a:spcPct val="115000"/>
              </a:lnSpc>
              <a:spcBef>
                <a:spcPts val="375"/>
              </a:spcBef>
              <a:spcAft>
                <a:spcPts val="0"/>
              </a:spcAft>
              <a:buClr>
                <a:schemeClr val="dk1"/>
              </a:buClr>
              <a:buSzPts val="1800"/>
              <a:buChar char="•"/>
              <a:defRPr/>
            </a:lvl3pPr>
            <a:lvl4pPr indent="-342900" lvl="3" marL="1828800" rtl="0" algn="l">
              <a:lnSpc>
                <a:spcPct val="115000"/>
              </a:lnSpc>
              <a:spcBef>
                <a:spcPts val="375"/>
              </a:spcBef>
              <a:spcAft>
                <a:spcPts val="0"/>
              </a:spcAft>
              <a:buClr>
                <a:schemeClr val="dk1"/>
              </a:buClr>
              <a:buSzPts val="1800"/>
              <a:buChar char="•"/>
              <a:defRPr/>
            </a:lvl4pPr>
            <a:lvl5pPr indent="-342900" lvl="4" marL="2286000" rtl="0" algn="l">
              <a:lnSpc>
                <a:spcPct val="115000"/>
              </a:lnSpc>
              <a:spcBef>
                <a:spcPts val="375"/>
              </a:spcBef>
              <a:spcAft>
                <a:spcPts val="0"/>
              </a:spcAft>
              <a:buClr>
                <a:schemeClr val="dk1"/>
              </a:buClr>
              <a:buSzPts val="1800"/>
              <a:buChar char="•"/>
              <a:defRPr/>
            </a:lvl5pPr>
            <a:lvl6pPr indent="-342900" lvl="5" marL="2743200" rtl="0" algn="l">
              <a:lnSpc>
                <a:spcPct val="115000"/>
              </a:lnSpc>
              <a:spcBef>
                <a:spcPts val="375"/>
              </a:spcBef>
              <a:spcAft>
                <a:spcPts val="0"/>
              </a:spcAft>
              <a:buClr>
                <a:schemeClr val="dk1"/>
              </a:buClr>
              <a:buSzPts val="1800"/>
              <a:buChar char="•"/>
              <a:defRPr/>
            </a:lvl6pPr>
            <a:lvl7pPr indent="-342900" lvl="6" marL="3200400" rtl="0" algn="l">
              <a:lnSpc>
                <a:spcPct val="115000"/>
              </a:lnSpc>
              <a:spcBef>
                <a:spcPts val="375"/>
              </a:spcBef>
              <a:spcAft>
                <a:spcPts val="0"/>
              </a:spcAft>
              <a:buClr>
                <a:schemeClr val="dk1"/>
              </a:buClr>
              <a:buSzPts val="1800"/>
              <a:buChar char="•"/>
              <a:defRPr/>
            </a:lvl7pPr>
            <a:lvl8pPr indent="-342900" lvl="7" marL="3657600" rtl="0" algn="l">
              <a:lnSpc>
                <a:spcPct val="115000"/>
              </a:lnSpc>
              <a:spcBef>
                <a:spcPts val="375"/>
              </a:spcBef>
              <a:spcAft>
                <a:spcPts val="0"/>
              </a:spcAft>
              <a:buClr>
                <a:schemeClr val="dk1"/>
              </a:buClr>
              <a:buSzPts val="1800"/>
              <a:buChar char="•"/>
              <a:defRPr/>
            </a:lvl8pPr>
            <a:lvl9pPr indent="-342900" lvl="8" marL="4114800" rtl="0" algn="l">
              <a:lnSpc>
                <a:spcPct val="115000"/>
              </a:lnSpc>
              <a:spcBef>
                <a:spcPts val="375"/>
              </a:spcBef>
              <a:spcAft>
                <a:spcPts val="0"/>
              </a:spcAft>
              <a:buClr>
                <a:schemeClr val="dk1"/>
              </a:buClr>
              <a:buSzPts val="1800"/>
              <a:buChar char="•"/>
              <a:defRPr/>
            </a:lvl9pPr>
          </a:lstStyle>
          <a:p/>
        </p:txBody>
      </p:sp>
      <p:sp>
        <p:nvSpPr>
          <p:cNvPr id="59" name="Google Shape;59;p9"/>
          <p:cNvSpPr txBox="1"/>
          <p:nvPr>
            <p:ph idx="2"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rtl="0" algn="ctr">
              <a:lnSpc>
                <a:spcPct val="90000"/>
              </a:lnSpc>
              <a:spcBef>
                <a:spcPts val="375"/>
              </a:spcBef>
              <a:spcAft>
                <a:spcPts val="0"/>
              </a:spcAft>
              <a:buClr>
                <a:srgbClr val="999999"/>
              </a:buClr>
              <a:buSzPts val="800"/>
              <a:buNone/>
              <a:defRPr sz="800">
                <a:solidFill>
                  <a:srgbClr val="999999"/>
                </a:solidFill>
              </a:defRPr>
            </a:lvl2pPr>
            <a:lvl3pPr lvl="2" rtl="0" algn="ctr">
              <a:lnSpc>
                <a:spcPct val="90000"/>
              </a:lnSpc>
              <a:spcBef>
                <a:spcPts val="375"/>
              </a:spcBef>
              <a:spcAft>
                <a:spcPts val="0"/>
              </a:spcAft>
              <a:buClr>
                <a:srgbClr val="999999"/>
              </a:buClr>
              <a:buSzPts val="800"/>
              <a:buNone/>
              <a:defRPr sz="800">
                <a:solidFill>
                  <a:srgbClr val="999999"/>
                </a:solidFill>
              </a:defRPr>
            </a:lvl3pPr>
            <a:lvl4pPr lvl="3" rtl="0" algn="ctr">
              <a:lnSpc>
                <a:spcPct val="90000"/>
              </a:lnSpc>
              <a:spcBef>
                <a:spcPts val="375"/>
              </a:spcBef>
              <a:spcAft>
                <a:spcPts val="0"/>
              </a:spcAft>
              <a:buClr>
                <a:srgbClr val="999999"/>
              </a:buClr>
              <a:buSzPts val="800"/>
              <a:buNone/>
              <a:defRPr sz="800">
                <a:solidFill>
                  <a:srgbClr val="999999"/>
                </a:solidFill>
              </a:defRPr>
            </a:lvl4pPr>
            <a:lvl5pPr lvl="4" rtl="0" algn="ctr">
              <a:lnSpc>
                <a:spcPct val="90000"/>
              </a:lnSpc>
              <a:spcBef>
                <a:spcPts val="375"/>
              </a:spcBef>
              <a:spcAft>
                <a:spcPts val="0"/>
              </a:spcAft>
              <a:buClr>
                <a:srgbClr val="999999"/>
              </a:buClr>
              <a:buSzPts val="800"/>
              <a:buNone/>
              <a:defRPr sz="800">
                <a:solidFill>
                  <a:srgbClr val="999999"/>
                </a:solidFill>
              </a:defRPr>
            </a:lvl5pPr>
            <a:lvl6pPr lvl="5" rtl="0" algn="ctr">
              <a:lnSpc>
                <a:spcPct val="90000"/>
              </a:lnSpc>
              <a:spcBef>
                <a:spcPts val="375"/>
              </a:spcBef>
              <a:spcAft>
                <a:spcPts val="0"/>
              </a:spcAft>
              <a:buClr>
                <a:srgbClr val="999999"/>
              </a:buClr>
              <a:buSzPts val="800"/>
              <a:buNone/>
              <a:defRPr sz="800">
                <a:solidFill>
                  <a:srgbClr val="999999"/>
                </a:solidFill>
              </a:defRPr>
            </a:lvl6pPr>
            <a:lvl7pPr lvl="6" rtl="0" algn="ctr">
              <a:lnSpc>
                <a:spcPct val="90000"/>
              </a:lnSpc>
              <a:spcBef>
                <a:spcPts val="375"/>
              </a:spcBef>
              <a:spcAft>
                <a:spcPts val="0"/>
              </a:spcAft>
              <a:buClr>
                <a:srgbClr val="999999"/>
              </a:buClr>
              <a:buSzPts val="800"/>
              <a:buNone/>
              <a:defRPr sz="800">
                <a:solidFill>
                  <a:srgbClr val="999999"/>
                </a:solidFill>
              </a:defRPr>
            </a:lvl7pPr>
            <a:lvl8pPr lvl="7" rtl="0" algn="ctr">
              <a:lnSpc>
                <a:spcPct val="90000"/>
              </a:lnSpc>
              <a:spcBef>
                <a:spcPts val="375"/>
              </a:spcBef>
              <a:spcAft>
                <a:spcPts val="0"/>
              </a:spcAft>
              <a:buClr>
                <a:srgbClr val="999999"/>
              </a:buClr>
              <a:buSzPts val="800"/>
              <a:buNone/>
              <a:defRPr sz="800">
                <a:solidFill>
                  <a:srgbClr val="999999"/>
                </a:solidFill>
              </a:defRPr>
            </a:lvl8pPr>
            <a:lvl9pPr lvl="8" rtl="0" algn="ctr">
              <a:lnSpc>
                <a:spcPct val="90000"/>
              </a:lnSpc>
              <a:spcBef>
                <a:spcPts val="375"/>
              </a:spcBef>
              <a:spcAft>
                <a:spcPts val="0"/>
              </a:spcAft>
              <a:buClr>
                <a:srgbClr val="999999"/>
              </a:buClr>
              <a:buSzPts val="800"/>
              <a:buNone/>
              <a:defRPr sz="800">
                <a:solidFill>
                  <a:srgbClr val="999999"/>
                </a:solidFill>
              </a:defRPr>
            </a:lvl9pPr>
          </a:lstStyle>
          <a:p/>
        </p:txBody>
      </p:sp>
      <p:sp>
        <p:nvSpPr>
          <p:cNvPr id="60" name="Google Shape;60;p9"/>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1 1">
  <p:cSld name="OBJECT_1_1">
    <p:spTree>
      <p:nvGrpSpPr>
        <p:cNvPr id="61" name="Shape 61"/>
        <p:cNvGrpSpPr/>
        <p:nvPr/>
      </p:nvGrpSpPr>
      <p:grpSpPr>
        <a:xfrm>
          <a:off x="0" y="0"/>
          <a:ext cx="0" cy="0"/>
          <a:chOff x="0" y="0"/>
          <a:chExt cx="0" cy="0"/>
        </a:xfrm>
      </p:grpSpPr>
      <p:sp>
        <p:nvSpPr>
          <p:cNvPr id="62" name="Google Shape;62;p10"/>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lvl1pPr lvl="0" rtl="0" algn="ctr">
              <a:lnSpc>
                <a:spcPct val="90000"/>
              </a:lnSpc>
              <a:spcBef>
                <a:spcPts val="0"/>
              </a:spcBef>
              <a:spcAft>
                <a:spcPts val="0"/>
              </a:spcAft>
              <a:buClr>
                <a:schemeClr val="dk2"/>
              </a:buClr>
              <a:buSzPts val="18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 name="Google Shape;63;p10"/>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750"/>
              </a:spcBef>
              <a:spcAft>
                <a:spcPts val="0"/>
              </a:spcAft>
              <a:buClr>
                <a:schemeClr val="dk1"/>
              </a:buClr>
              <a:buSzPts val="1800"/>
              <a:buChar char="•"/>
              <a:defRPr/>
            </a:lvl1pPr>
            <a:lvl2pPr indent="-342900" lvl="1" marL="914400" rtl="0" algn="l">
              <a:lnSpc>
                <a:spcPct val="100000"/>
              </a:lnSpc>
              <a:spcBef>
                <a:spcPts val="375"/>
              </a:spcBef>
              <a:spcAft>
                <a:spcPts val="0"/>
              </a:spcAft>
              <a:buClr>
                <a:schemeClr val="dk1"/>
              </a:buClr>
              <a:buSzPts val="1800"/>
              <a:buChar char="•"/>
              <a:defRPr/>
            </a:lvl2pPr>
            <a:lvl3pPr indent="-342900" lvl="2" marL="1371600" rtl="0" algn="l">
              <a:lnSpc>
                <a:spcPct val="100000"/>
              </a:lnSpc>
              <a:spcBef>
                <a:spcPts val="375"/>
              </a:spcBef>
              <a:spcAft>
                <a:spcPts val="0"/>
              </a:spcAft>
              <a:buClr>
                <a:schemeClr val="dk1"/>
              </a:buClr>
              <a:buSzPts val="1800"/>
              <a:buChar char="•"/>
              <a:defRPr/>
            </a:lvl3pPr>
            <a:lvl4pPr indent="-342900" lvl="3" marL="1828800" rtl="0" algn="l">
              <a:lnSpc>
                <a:spcPct val="100000"/>
              </a:lnSpc>
              <a:spcBef>
                <a:spcPts val="375"/>
              </a:spcBef>
              <a:spcAft>
                <a:spcPts val="0"/>
              </a:spcAft>
              <a:buClr>
                <a:schemeClr val="dk1"/>
              </a:buClr>
              <a:buSzPts val="1800"/>
              <a:buChar char="•"/>
              <a:defRPr/>
            </a:lvl4pPr>
            <a:lvl5pPr indent="-342900" lvl="4" marL="2286000" rtl="0" algn="l">
              <a:lnSpc>
                <a:spcPct val="100000"/>
              </a:lnSpc>
              <a:spcBef>
                <a:spcPts val="375"/>
              </a:spcBef>
              <a:spcAft>
                <a:spcPts val="0"/>
              </a:spcAft>
              <a:buClr>
                <a:schemeClr val="dk1"/>
              </a:buClr>
              <a:buSzPts val="1800"/>
              <a:buChar char="•"/>
              <a:defRPr/>
            </a:lvl5pPr>
            <a:lvl6pPr indent="-342900" lvl="5" marL="2743200" rtl="0" algn="l">
              <a:lnSpc>
                <a:spcPct val="100000"/>
              </a:lnSpc>
              <a:spcBef>
                <a:spcPts val="375"/>
              </a:spcBef>
              <a:spcAft>
                <a:spcPts val="0"/>
              </a:spcAft>
              <a:buClr>
                <a:schemeClr val="dk1"/>
              </a:buClr>
              <a:buSzPts val="1800"/>
              <a:buChar char="•"/>
              <a:defRPr/>
            </a:lvl6pPr>
            <a:lvl7pPr indent="-342900" lvl="6" marL="3200400" rtl="0" algn="l">
              <a:lnSpc>
                <a:spcPct val="100000"/>
              </a:lnSpc>
              <a:spcBef>
                <a:spcPts val="375"/>
              </a:spcBef>
              <a:spcAft>
                <a:spcPts val="0"/>
              </a:spcAft>
              <a:buClr>
                <a:schemeClr val="dk1"/>
              </a:buClr>
              <a:buSzPts val="1800"/>
              <a:buChar char="•"/>
              <a:defRPr/>
            </a:lvl7pPr>
            <a:lvl8pPr indent="-342900" lvl="7" marL="3657600" rtl="0" algn="l">
              <a:lnSpc>
                <a:spcPct val="100000"/>
              </a:lnSpc>
              <a:spcBef>
                <a:spcPts val="375"/>
              </a:spcBef>
              <a:spcAft>
                <a:spcPts val="0"/>
              </a:spcAft>
              <a:buClr>
                <a:schemeClr val="dk1"/>
              </a:buClr>
              <a:buSzPts val="1800"/>
              <a:buChar char="•"/>
              <a:defRPr/>
            </a:lvl8pPr>
            <a:lvl9pPr indent="-342900" lvl="8" marL="4114800" rtl="0" algn="l">
              <a:lnSpc>
                <a:spcPct val="100000"/>
              </a:lnSpc>
              <a:spcBef>
                <a:spcPts val="375"/>
              </a:spcBef>
              <a:spcAft>
                <a:spcPts val="0"/>
              </a:spcAft>
              <a:buClr>
                <a:schemeClr val="dk1"/>
              </a:buClr>
              <a:buSzPts val="1800"/>
              <a:buChar char="•"/>
              <a:defRPr/>
            </a:lvl9pPr>
          </a:lstStyle>
          <a:p/>
        </p:txBody>
      </p:sp>
      <p:sp>
        <p:nvSpPr>
          <p:cNvPr id="64" name="Google Shape;64;p10"/>
          <p:cNvSpPr txBox="1"/>
          <p:nvPr>
            <p:ph idx="2"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rtl="0" algn="ctr">
              <a:lnSpc>
                <a:spcPct val="90000"/>
              </a:lnSpc>
              <a:spcBef>
                <a:spcPts val="375"/>
              </a:spcBef>
              <a:spcAft>
                <a:spcPts val="0"/>
              </a:spcAft>
              <a:buClr>
                <a:srgbClr val="999999"/>
              </a:buClr>
              <a:buSzPts val="800"/>
              <a:buNone/>
              <a:defRPr sz="800">
                <a:solidFill>
                  <a:srgbClr val="999999"/>
                </a:solidFill>
              </a:defRPr>
            </a:lvl2pPr>
            <a:lvl3pPr lvl="2" rtl="0" algn="ctr">
              <a:lnSpc>
                <a:spcPct val="90000"/>
              </a:lnSpc>
              <a:spcBef>
                <a:spcPts val="375"/>
              </a:spcBef>
              <a:spcAft>
                <a:spcPts val="0"/>
              </a:spcAft>
              <a:buClr>
                <a:srgbClr val="999999"/>
              </a:buClr>
              <a:buSzPts val="800"/>
              <a:buNone/>
              <a:defRPr sz="800">
                <a:solidFill>
                  <a:srgbClr val="999999"/>
                </a:solidFill>
              </a:defRPr>
            </a:lvl3pPr>
            <a:lvl4pPr lvl="3" rtl="0" algn="ctr">
              <a:lnSpc>
                <a:spcPct val="90000"/>
              </a:lnSpc>
              <a:spcBef>
                <a:spcPts val="375"/>
              </a:spcBef>
              <a:spcAft>
                <a:spcPts val="0"/>
              </a:spcAft>
              <a:buClr>
                <a:srgbClr val="999999"/>
              </a:buClr>
              <a:buSzPts val="800"/>
              <a:buNone/>
              <a:defRPr sz="800">
                <a:solidFill>
                  <a:srgbClr val="999999"/>
                </a:solidFill>
              </a:defRPr>
            </a:lvl4pPr>
            <a:lvl5pPr lvl="4" rtl="0" algn="ctr">
              <a:lnSpc>
                <a:spcPct val="90000"/>
              </a:lnSpc>
              <a:spcBef>
                <a:spcPts val="375"/>
              </a:spcBef>
              <a:spcAft>
                <a:spcPts val="0"/>
              </a:spcAft>
              <a:buClr>
                <a:srgbClr val="999999"/>
              </a:buClr>
              <a:buSzPts val="800"/>
              <a:buNone/>
              <a:defRPr sz="800">
                <a:solidFill>
                  <a:srgbClr val="999999"/>
                </a:solidFill>
              </a:defRPr>
            </a:lvl5pPr>
            <a:lvl6pPr lvl="5" rtl="0" algn="ctr">
              <a:lnSpc>
                <a:spcPct val="90000"/>
              </a:lnSpc>
              <a:spcBef>
                <a:spcPts val="375"/>
              </a:spcBef>
              <a:spcAft>
                <a:spcPts val="0"/>
              </a:spcAft>
              <a:buClr>
                <a:srgbClr val="999999"/>
              </a:buClr>
              <a:buSzPts val="800"/>
              <a:buNone/>
              <a:defRPr sz="800">
                <a:solidFill>
                  <a:srgbClr val="999999"/>
                </a:solidFill>
              </a:defRPr>
            </a:lvl6pPr>
            <a:lvl7pPr lvl="6" rtl="0" algn="ctr">
              <a:lnSpc>
                <a:spcPct val="90000"/>
              </a:lnSpc>
              <a:spcBef>
                <a:spcPts val="375"/>
              </a:spcBef>
              <a:spcAft>
                <a:spcPts val="0"/>
              </a:spcAft>
              <a:buClr>
                <a:srgbClr val="999999"/>
              </a:buClr>
              <a:buSzPts val="800"/>
              <a:buNone/>
              <a:defRPr sz="800">
                <a:solidFill>
                  <a:srgbClr val="999999"/>
                </a:solidFill>
              </a:defRPr>
            </a:lvl7pPr>
            <a:lvl8pPr lvl="7" rtl="0" algn="ctr">
              <a:lnSpc>
                <a:spcPct val="90000"/>
              </a:lnSpc>
              <a:spcBef>
                <a:spcPts val="375"/>
              </a:spcBef>
              <a:spcAft>
                <a:spcPts val="0"/>
              </a:spcAft>
              <a:buClr>
                <a:srgbClr val="999999"/>
              </a:buClr>
              <a:buSzPts val="800"/>
              <a:buNone/>
              <a:defRPr sz="800">
                <a:solidFill>
                  <a:srgbClr val="999999"/>
                </a:solidFill>
              </a:defRPr>
            </a:lvl8pPr>
            <a:lvl9pPr lvl="8" rtl="0" algn="ctr">
              <a:lnSpc>
                <a:spcPct val="90000"/>
              </a:lnSpc>
              <a:spcBef>
                <a:spcPts val="375"/>
              </a:spcBef>
              <a:spcAft>
                <a:spcPts val="0"/>
              </a:spcAft>
              <a:buClr>
                <a:srgbClr val="999999"/>
              </a:buClr>
              <a:buSzPts val="800"/>
              <a:buNone/>
              <a:defRPr sz="800">
                <a:solidFill>
                  <a:srgbClr val="999999"/>
                </a:solidFill>
              </a:defRPr>
            </a:lvl9pPr>
          </a:lstStyle>
          <a:p/>
        </p:txBody>
      </p:sp>
      <p:sp>
        <p:nvSpPr>
          <p:cNvPr id="65" name="Google Shape;65;p10"/>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4305334" y="4762501"/>
            <a:ext cx="548700" cy="393600"/>
          </a:xfrm>
          <a:prstGeom prst="rect">
            <a:avLst/>
          </a:prstGeom>
          <a:noFill/>
          <a:ln>
            <a:noFill/>
          </a:ln>
        </p:spPr>
        <p:txBody>
          <a:bodyPr anchorCtr="0" anchor="t" bIns="91425" lIns="91425" spcFirstLastPara="1" rIns="91425" wrap="square" tIns="91425">
            <a:noAutofit/>
          </a:bodyPr>
          <a:lstStyle>
            <a:lvl1pPr indent="0" lvl="0" marL="0" rtl="0" algn="ctr">
              <a:buNone/>
              <a:defRPr sz="900">
                <a:solidFill>
                  <a:schemeClr val="dk1"/>
                </a:solidFill>
                <a:latin typeface="Gothic A1 Thin"/>
                <a:ea typeface="Gothic A1 Thin"/>
                <a:cs typeface="Gothic A1 Thin"/>
                <a:sym typeface="Gothic A1 Thin"/>
              </a:defRPr>
            </a:lvl1pPr>
            <a:lvl2pPr indent="0" lvl="1" marL="0" rtl="0" algn="ctr">
              <a:buNone/>
              <a:defRPr sz="900">
                <a:solidFill>
                  <a:schemeClr val="dk1"/>
                </a:solidFill>
                <a:latin typeface="Gothic A1 Thin"/>
                <a:ea typeface="Gothic A1 Thin"/>
                <a:cs typeface="Gothic A1 Thin"/>
                <a:sym typeface="Gothic A1 Thin"/>
              </a:defRPr>
            </a:lvl2pPr>
            <a:lvl3pPr indent="0" lvl="2" marL="0" rtl="0" algn="ctr">
              <a:buNone/>
              <a:defRPr sz="900">
                <a:solidFill>
                  <a:schemeClr val="dk1"/>
                </a:solidFill>
                <a:latin typeface="Gothic A1 Thin"/>
                <a:ea typeface="Gothic A1 Thin"/>
                <a:cs typeface="Gothic A1 Thin"/>
                <a:sym typeface="Gothic A1 Thin"/>
              </a:defRPr>
            </a:lvl3pPr>
            <a:lvl4pPr indent="0" lvl="3" marL="0" rtl="0" algn="ctr">
              <a:buNone/>
              <a:defRPr sz="900">
                <a:solidFill>
                  <a:schemeClr val="dk1"/>
                </a:solidFill>
                <a:latin typeface="Gothic A1 Thin"/>
                <a:ea typeface="Gothic A1 Thin"/>
                <a:cs typeface="Gothic A1 Thin"/>
                <a:sym typeface="Gothic A1 Thin"/>
              </a:defRPr>
            </a:lvl4pPr>
            <a:lvl5pPr indent="0" lvl="4" marL="0" rtl="0" algn="ctr">
              <a:buNone/>
              <a:defRPr sz="900">
                <a:solidFill>
                  <a:schemeClr val="dk1"/>
                </a:solidFill>
                <a:latin typeface="Gothic A1 Thin"/>
                <a:ea typeface="Gothic A1 Thin"/>
                <a:cs typeface="Gothic A1 Thin"/>
                <a:sym typeface="Gothic A1 Thin"/>
              </a:defRPr>
            </a:lvl5pPr>
            <a:lvl6pPr indent="0" lvl="5" marL="0" rtl="0" algn="ctr">
              <a:buNone/>
              <a:defRPr sz="900">
                <a:solidFill>
                  <a:schemeClr val="dk1"/>
                </a:solidFill>
                <a:latin typeface="Gothic A1 Thin"/>
                <a:ea typeface="Gothic A1 Thin"/>
                <a:cs typeface="Gothic A1 Thin"/>
                <a:sym typeface="Gothic A1 Thin"/>
              </a:defRPr>
            </a:lvl6pPr>
            <a:lvl7pPr indent="0" lvl="6" marL="0" rtl="0" algn="ctr">
              <a:buNone/>
              <a:defRPr sz="900">
                <a:solidFill>
                  <a:schemeClr val="dk1"/>
                </a:solidFill>
                <a:latin typeface="Gothic A1 Thin"/>
                <a:ea typeface="Gothic A1 Thin"/>
                <a:cs typeface="Gothic A1 Thin"/>
                <a:sym typeface="Gothic A1 Thin"/>
              </a:defRPr>
            </a:lvl7pPr>
            <a:lvl8pPr indent="0" lvl="7" marL="0" rtl="0" algn="ctr">
              <a:buNone/>
              <a:defRPr sz="900">
                <a:solidFill>
                  <a:schemeClr val="dk1"/>
                </a:solidFill>
                <a:latin typeface="Gothic A1 Thin"/>
                <a:ea typeface="Gothic A1 Thin"/>
                <a:cs typeface="Gothic A1 Thin"/>
                <a:sym typeface="Gothic A1 Thin"/>
              </a:defRPr>
            </a:lvl8pPr>
            <a:lvl9pPr indent="0" lvl="8" marL="0" rtl="0" algn="ctr">
              <a:buNone/>
              <a:defRPr sz="900">
                <a:solidFill>
                  <a:schemeClr val="dk1"/>
                </a:solidFill>
                <a:latin typeface="Gothic A1 Thin"/>
                <a:ea typeface="Gothic A1 Thin"/>
                <a:cs typeface="Gothic A1 Thin"/>
                <a:sym typeface="Gothic A1 Thin"/>
              </a:defRPr>
            </a:lvl9pPr>
          </a:lstStyle>
          <a:p>
            <a:pPr indent="0" lvl="0" marL="0" rtl="0" algn="ctr">
              <a:spcBef>
                <a:spcPts val="0"/>
              </a:spcBef>
              <a:spcAft>
                <a:spcPts val="0"/>
              </a:spcAft>
              <a:buNone/>
            </a:pPr>
            <a:r>
              <a:rPr lang="en-US"/>
              <a:t>- </a:t>
            </a:r>
            <a:fld id="{00000000-1234-1234-1234-123412341234}" type="slidenum">
              <a:rPr lang="en-US"/>
              <a:t>‹#›</a:t>
            </a:fld>
            <a:r>
              <a:rPr lang="en-US"/>
              <a:t> -</a:t>
            </a:r>
            <a:endParaRPr/>
          </a:p>
        </p:txBody>
      </p:sp>
      <p:sp>
        <p:nvSpPr>
          <p:cNvPr id="11" name="Google Shape;11;p1"/>
          <p:cNvSpPr txBox="1"/>
          <p:nvPr>
            <p:ph type="title"/>
          </p:nvPr>
        </p:nvSpPr>
        <p:spPr>
          <a:xfrm>
            <a:off x="314200" y="350050"/>
            <a:ext cx="8502300" cy="366900"/>
          </a:xfrm>
          <a:prstGeom prst="rect">
            <a:avLst/>
          </a:prstGeom>
          <a:noFill/>
          <a:ln>
            <a:noFill/>
          </a:ln>
        </p:spPr>
        <p:txBody>
          <a:bodyPr anchorCtr="0" anchor="t" bIns="17125" lIns="34275" spcFirstLastPara="1" rIns="34275" wrap="square" tIns="17125">
            <a:noAutofit/>
          </a:bodyPr>
          <a:lstStyle>
            <a:lvl1pPr lvl="0" marR="0" rtl="0" algn="ctr">
              <a:lnSpc>
                <a:spcPct val="90000"/>
              </a:lnSpc>
              <a:spcBef>
                <a:spcPts val="0"/>
              </a:spcBef>
              <a:spcAft>
                <a:spcPts val="0"/>
              </a:spcAft>
              <a:buSzPts val="2200"/>
              <a:buFont typeface="Gothic A1 Medium"/>
              <a:buNone/>
              <a:defRPr i="0" sz="2200" u="none" cap="none" strike="noStrike">
                <a:latin typeface="Gothic A1 Medium"/>
                <a:ea typeface="Gothic A1 Medium"/>
                <a:cs typeface="Gothic A1 Medium"/>
                <a:sym typeface="Gothic A1 Medium"/>
              </a:defRPr>
            </a:lvl1pPr>
            <a:lvl2pPr lvl="1" marR="0" rtl="0" algn="ctr">
              <a:lnSpc>
                <a:spcPct val="100000"/>
              </a:lnSpc>
              <a:spcBef>
                <a:spcPts val="0"/>
              </a:spcBef>
              <a:spcAft>
                <a:spcPts val="0"/>
              </a:spcAft>
              <a:buClr>
                <a:srgbClr val="000000"/>
              </a:buClr>
              <a:buSzPts val="1400"/>
              <a:buFont typeface="Gothic A1 Medium"/>
              <a:buNone/>
              <a:defRPr i="0" sz="1800" u="none" cap="none" strike="noStrike">
                <a:solidFill>
                  <a:srgbClr val="000000"/>
                </a:solidFill>
                <a:latin typeface="Gothic A1 Medium"/>
                <a:ea typeface="Gothic A1 Medium"/>
                <a:cs typeface="Gothic A1 Medium"/>
                <a:sym typeface="Gothic A1 Medium"/>
              </a:defRPr>
            </a:lvl2pPr>
            <a:lvl3pPr lvl="2" marR="0" rtl="0" algn="ctr">
              <a:lnSpc>
                <a:spcPct val="100000"/>
              </a:lnSpc>
              <a:spcBef>
                <a:spcPts val="0"/>
              </a:spcBef>
              <a:spcAft>
                <a:spcPts val="0"/>
              </a:spcAft>
              <a:buClr>
                <a:srgbClr val="000000"/>
              </a:buClr>
              <a:buSzPts val="1400"/>
              <a:buFont typeface="Gothic A1 Medium"/>
              <a:buNone/>
              <a:defRPr i="0" sz="1800" u="none" cap="none" strike="noStrike">
                <a:solidFill>
                  <a:srgbClr val="000000"/>
                </a:solidFill>
                <a:latin typeface="Gothic A1 Medium"/>
                <a:ea typeface="Gothic A1 Medium"/>
                <a:cs typeface="Gothic A1 Medium"/>
                <a:sym typeface="Gothic A1 Medium"/>
              </a:defRPr>
            </a:lvl3pPr>
            <a:lvl4pPr lvl="3" marR="0" rtl="0" algn="ctr">
              <a:lnSpc>
                <a:spcPct val="100000"/>
              </a:lnSpc>
              <a:spcBef>
                <a:spcPts val="0"/>
              </a:spcBef>
              <a:spcAft>
                <a:spcPts val="0"/>
              </a:spcAft>
              <a:buClr>
                <a:srgbClr val="000000"/>
              </a:buClr>
              <a:buSzPts val="1400"/>
              <a:buFont typeface="Gothic A1 Medium"/>
              <a:buNone/>
              <a:defRPr i="0" sz="1800" u="none" cap="none" strike="noStrike">
                <a:solidFill>
                  <a:srgbClr val="000000"/>
                </a:solidFill>
                <a:latin typeface="Gothic A1 Medium"/>
                <a:ea typeface="Gothic A1 Medium"/>
                <a:cs typeface="Gothic A1 Medium"/>
                <a:sym typeface="Gothic A1 Medium"/>
              </a:defRPr>
            </a:lvl4pPr>
            <a:lvl5pPr lvl="4" marR="0" rtl="0" algn="ctr">
              <a:lnSpc>
                <a:spcPct val="100000"/>
              </a:lnSpc>
              <a:spcBef>
                <a:spcPts val="0"/>
              </a:spcBef>
              <a:spcAft>
                <a:spcPts val="0"/>
              </a:spcAft>
              <a:buClr>
                <a:srgbClr val="000000"/>
              </a:buClr>
              <a:buSzPts val="1400"/>
              <a:buFont typeface="Gothic A1 Medium"/>
              <a:buNone/>
              <a:defRPr i="0" sz="1800" u="none" cap="none" strike="noStrike">
                <a:solidFill>
                  <a:srgbClr val="000000"/>
                </a:solidFill>
                <a:latin typeface="Gothic A1 Medium"/>
                <a:ea typeface="Gothic A1 Medium"/>
                <a:cs typeface="Gothic A1 Medium"/>
                <a:sym typeface="Gothic A1 Medium"/>
              </a:defRPr>
            </a:lvl5pPr>
            <a:lvl6pPr lvl="5" marR="0" rtl="0" algn="ctr">
              <a:lnSpc>
                <a:spcPct val="100000"/>
              </a:lnSpc>
              <a:spcBef>
                <a:spcPts val="0"/>
              </a:spcBef>
              <a:spcAft>
                <a:spcPts val="0"/>
              </a:spcAft>
              <a:buClr>
                <a:srgbClr val="000000"/>
              </a:buClr>
              <a:buSzPts val="1400"/>
              <a:buFont typeface="Gothic A1 Medium"/>
              <a:buNone/>
              <a:defRPr i="0" sz="1800" u="none" cap="none" strike="noStrike">
                <a:solidFill>
                  <a:srgbClr val="000000"/>
                </a:solidFill>
                <a:latin typeface="Gothic A1 Medium"/>
                <a:ea typeface="Gothic A1 Medium"/>
                <a:cs typeface="Gothic A1 Medium"/>
                <a:sym typeface="Gothic A1 Medium"/>
              </a:defRPr>
            </a:lvl6pPr>
            <a:lvl7pPr lvl="6" marR="0" rtl="0" algn="ctr">
              <a:lnSpc>
                <a:spcPct val="100000"/>
              </a:lnSpc>
              <a:spcBef>
                <a:spcPts val="0"/>
              </a:spcBef>
              <a:spcAft>
                <a:spcPts val="0"/>
              </a:spcAft>
              <a:buClr>
                <a:srgbClr val="000000"/>
              </a:buClr>
              <a:buSzPts val="1400"/>
              <a:buFont typeface="Gothic A1 Medium"/>
              <a:buNone/>
              <a:defRPr i="0" sz="1800" u="none" cap="none" strike="noStrike">
                <a:solidFill>
                  <a:srgbClr val="000000"/>
                </a:solidFill>
                <a:latin typeface="Gothic A1 Medium"/>
                <a:ea typeface="Gothic A1 Medium"/>
                <a:cs typeface="Gothic A1 Medium"/>
                <a:sym typeface="Gothic A1 Medium"/>
              </a:defRPr>
            </a:lvl7pPr>
            <a:lvl8pPr lvl="7" marR="0" rtl="0" algn="ctr">
              <a:lnSpc>
                <a:spcPct val="100000"/>
              </a:lnSpc>
              <a:spcBef>
                <a:spcPts val="0"/>
              </a:spcBef>
              <a:spcAft>
                <a:spcPts val="0"/>
              </a:spcAft>
              <a:buClr>
                <a:srgbClr val="000000"/>
              </a:buClr>
              <a:buSzPts val="1400"/>
              <a:buFont typeface="Gothic A1 Medium"/>
              <a:buNone/>
              <a:defRPr i="0" sz="1800" u="none" cap="none" strike="noStrike">
                <a:solidFill>
                  <a:srgbClr val="000000"/>
                </a:solidFill>
                <a:latin typeface="Gothic A1 Medium"/>
                <a:ea typeface="Gothic A1 Medium"/>
                <a:cs typeface="Gothic A1 Medium"/>
                <a:sym typeface="Gothic A1 Medium"/>
              </a:defRPr>
            </a:lvl8pPr>
            <a:lvl9pPr lvl="8" marR="0" rtl="0" algn="ctr">
              <a:lnSpc>
                <a:spcPct val="100000"/>
              </a:lnSpc>
              <a:spcBef>
                <a:spcPts val="0"/>
              </a:spcBef>
              <a:spcAft>
                <a:spcPts val="0"/>
              </a:spcAft>
              <a:buClr>
                <a:srgbClr val="000000"/>
              </a:buClr>
              <a:buSzPts val="1400"/>
              <a:buFont typeface="Gothic A1 Medium"/>
              <a:buNone/>
              <a:defRPr i="0" sz="1800" u="none" cap="none" strike="noStrike">
                <a:solidFill>
                  <a:srgbClr val="000000"/>
                </a:solidFill>
                <a:latin typeface="Gothic A1 Medium"/>
                <a:ea typeface="Gothic A1 Medium"/>
                <a:cs typeface="Gothic A1 Medium"/>
                <a:sym typeface="Gothic A1 Medium"/>
              </a:defRPr>
            </a:lvl9pPr>
          </a:lstStyle>
          <a:p/>
        </p:txBody>
      </p:sp>
      <p:sp>
        <p:nvSpPr>
          <p:cNvPr id="12" name="Google Shape;12;p1"/>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800"/>
              </a:spcBef>
              <a:spcAft>
                <a:spcPts val="0"/>
              </a:spcAft>
              <a:buClr>
                <a:schemeClr val="dk1"/>
              </a:buClr>
              <a:buSzPts val="1200"/>
              <a:buFont typeface="Gothic A1 Thin"/>
              <a:buChar char="•"/>
              <a:defRPr i="0" sz="1200" u="none" cap="none" strike="noStrike">
                <a:solidFill>
                  <a:schemeClr val="dk1"/>
                </a:solidFill>
                <a:latin typeface="Gothic A1 Thin"/>
                <a:ea typeface="Gothic A1 Thin"/>
                <a:cs typeface="Gothic A1 Thin"/>
                <a:sym typeface="Gothic A1 Thin"/>
              </a:defRPr>
            </a:lvl1pPr>
            <a:lvl2pPr indent="-304800" lvl="1" marL="914400" marR="0" rtl="0" algn="l">
              <a:lnSpc>
                <a:spcPct val="90000"/>
              </a:lnSpc>
              <a:spcBef>
                <a:spcPts val="400"/>
              </a:spcBef>
              <a:spcAft>
                <a:spcPts val="0"/>
              </a:spcAft>
              <a:buClr>
                <a:schemeClr val="dk1"/>
              </a:buClr>
              <a:buSzPts val="1200"/>
              <a:buFont typeface="Gothic A1 Thin"/>
              <a:buChar char="•"/>
              <a:defRPr i="0" sz="1200" u="none" cap="none" strike="noStrike">
                <a:solidFill>
                  <a:schemeClr val="dk1"/>
                </a:solidFill>
                <a:latin typeface="Gothic A1 Thin"/>
                <a:ea typeface="Gothic A1 Thin"/>
                <a:cs typeface="Gothic A1 Thin"/>
                <a:sym typeface="Gothic A1 Thin"/>
              </a:defRPr>
            </a:lvl2pPr>
            <a:lvl3pPr indent="-298450" lvl="2" marL="1371600" marR="0" rtl="0" algn="l">
              <a:lnSpc>
                <a:spcPct val="90000"/>
              </a:lnSpc>
              <a:spcBef>
                <a:spcPts val="400"/>
              </a:spcBef>
              <a:spcAft>
                <a:spcPts val="0"/>
              </a:spcAft>
              <a:buClr>
                <a:schemeClr val="dk1"/>
              </a:buClr>
              <a:buSzPts val="1100"/>
              <a:buFont typeface="Gothic A1 Thin"/>
              <a:buChar char="•"/>
              <a:defRPr i="0" sz="1100" u="none" cap="none" strike="noStrike">
                <a:solidFill>
                  <a:schemeClr val="dk1"/>
                </a:solidFill>
                <a:latin typeface="Gothic A1 Thin"/>
                <a:ea typeface="Gothic A1 Thin"/>
                <a:cs typeface="Gothic A1 Thin"/>
                <a:sym typeface="Gothic A1 Thin"/>
              </a:defRPr>
            </a:lvl3pPr>
            <a:lvl4pPr indent="-292100" lvl="3" marL="1828800" marR="0" rtl="0" algn="l">
              <a:lnSpc>
                <a:spcPct val="90000"/>
              </a:lnSpc>
              <a:spcBef>
                <a:spcPts val="400"/>
              </a:spcBef>
              <a:spcAft>
                <a:spcPts val="0"/>
              </a:spcAft>
              <a:buClr>
                <a:schemeClr val="dk1"/>
              </a:buClr>
              <a:buSzPts val="1000"/>
              <a:buFont typeface="Gothic A1 Thin"/>
              <a:buChar char="•"/>
              <a:defRPr i="0" sz="1000" u="none" cap="none" strike="noStrike">
                <a:solidFill>
                  <a:schemeClr val="dk1"/>
                </a:solidFill>
                <a:latin typeface="Gothic A1 Thin"/>
                <a:ea typeface="Gothic A1 Thin"/>
                <a:cs typeface="Gothic A1 Thin"/>
                <a:sym typeface="Gothic A1 Thin"/>
              </a:defRPr>
            </a:lvl4pPr>
            <a:lvl5pPr indent="-285750" lvl="4" marL="2286000" marR="0" rtl="0" algn="l">
              <a:lnSpc>
                <a:spcPct val="90000"/>
              </a:lnSpc>
              <a:spcBef>
                <a:spcPts val="400"/>
              </a:spcBef>
              <a:spcAft>
                <a:spcPts val="0"/>
              </a:spcAft>
              <a:buClr>
                <a:schemeClr val="dk1"/>
              </a:buClr>
              <a:buSzPts val="900"/>
              <a:buFont typeface="Gothic A1 Thin"/>
              <a:buChar char="•"/>
              <a:defRPr i="0" sz="900" u="none" cap="none" strike="noStrike">
                <a:solidFill>
                  <a:schemeClr val="dk1"/>
                </a:solidFill>
                <a:latin typeface="Gothic A1 Thin"/>
                <a:ea typeface="Gothic A1 Thin"/>
                <a:cs typeface="Gothic A1 Thin"/>
                <a:sym typeface="Gothic A1 Thin"/>
              </a:defRPr>
            </a:lvl5pPr>
            <a:lvl6pPr indent="-285750" lvl="5" marL="2743200" marR="0" rtl="0" algn="l">
              <a:lnSpc>
                <a:spcPct val="90000"/>
              </a:lnSpc>
              <a:spcBef>
                <a:spcPts val="400"/>
              </a:spcBef>
              <a:spcAft>
                <a:spcPts val="0"/>
              </a:spcAft>
              <a:buClr>
                <a:schemeClr val="dk1"/>
              </a:buClr>
              <a:buSzPts val="900"/>
              <a:buFont typeface="Gothic A1 Thin"/>
              <a:buChar char="•"/>
              <a:defRPr i="0" sz="900" u="none" cap="none" strike="noStrike">
                <a:solidFill>
                  <a:schemeClr val="dk1"/>
                </a:solidFill>
                <a:latin typeface="Gothic A1 Thin"/>
                <a:ea typeface="Gothic A1 Thin"/>
                <a:cs typeface="Gothic A1 Thin"/>
                <a:sym typeface="Gothic A1 Thin"/>
              </a:defRPr>
            </a:lvl6pPr>
            <a:lvl7pPr indent="-285750" lvl="6" marL="3200400" marR="0" rtl="0" algn="l">
              <a:lnSpc>
                <a:spcPct val="90000"/>
              </a:lnSpc>
              <a:spcBef>
                <a:spcPts val="400"/>
              </a:spcBef>
              <a:spcAft>
                <a:spcPts val="0"/>
              </a:spcAft>
              <a:buClr>
                <a:schemeClr val="dk1"/>
              </a:buClr>
              <a:buSzPts val="900"/>
              <a:buFont typeface="Gothic A1 Thin"/>
              <a:buChar char="•"/>
              <a:defRPr i="0" sz="900" u="none" cap="none" strike="noStrike">
                <a:solidFill>
                  <a:schemeClr val="dk1"/>
                </a:solidFill>
                <a:latin typeface="Gothic A1 Thin"/>
                <a:ea typeface="Gothic A1 Thin"/>
                <a:cs typeface="Gothic A1 Thin"/>
                <a:sym typeface="Gothic A1 Thin"/>
              </a:defRPr>
            </a:lvl7pPr>
            <a:lvl8pPr indent="-285750" lvl="7" marL="3657600" marR="0" rtl="0" algn="l">
              <a:lnSpc>
                <a:spcPct val="90000"/>
              </a:lnSpc>
              <a:spcBef>
                <a:spcPts val="400"/>
              </a:spcBef>
              <a:spcAft>
                <a:spcPts val="0"/>
              </a:spcAft>
              <a:buClr>
                <a:schemeClr val="dk1"/>
              </a:buClr>
              <a:buSzPts val="900"/>
              <a:buFont typeface="Gothic A1 Thin"/>
              <a:buChar char="•"/>
              <a:defRPr i="0" sz="900" u="none" cap="none" strike="noStrike">
                <a:solidFill>
                  <a:schemeClr val="dk1"/>
                </a:solidFill>
                <a:latin typeface="Gothic A1 Thin"/>
                <a:ea typeface="Gothic A1 Thin"/>
                <a:cs typeface="Gothic A1 Thin"/>
                <a:sym typeface="Gothic A1 Thin"/>
              </a:defRPr>
            </a:lvl8pPr>
            <a:lvl9pPr indent="-285750" lvl="8" marL="4114800" marR="0" rtl="0" algn="l">
              <a:lnSpc>
                <a:spcPct val="90000"/>
              </a:lnSpc>
              <a:spcBef>
                <a:spcPts val="400"/>
              </a:spcBef>
              <a:spcAft>
                <a:spcPts val="0"/>
              </a:spcAft>
              <a:buClr>
                <a:schemeClr val="dk1"/>
              </a:buClr>
              <a:buSzPts val="900"/>
              <a:buFont typeface="Gothic A1 Thin"/>
              <a:buChar char="•"/>
              <a:defRPr i="0" sz="900" u="none" cap="none" strike="noStrike">
                <a:solidFill>
                  <a:schemeClr val="dk1"/>
                </a:solidFill>
                <a:latin typeface="Gothic A1 Thin"/>
                <a:ea typeface="Gothic A1 Thin"/>
                <a:cs typeface="Gothic A1 Thin"/>
                <a:sym typeface="Gothic A1 Thin"/>
              </a:defRPr>
            </a:lvl9pPr>
          </a:lstStyle>
          <a:p/>
        </p:txBody>
      </p:sp>
      <p:sp>
        <p:nvSpPr>
          <p:cNvPr id="13" name="Google Shape;13;p1"/>
          <p:cNvSpPr/>
          <p:nvPr/>
        </p:nvSpPr>
        <p:spPr>
          <a:xfrm>
            <a:off x="4288528" y="802365"/>
            <a:ext cx="582300" cy="34200"/>
          </a:xfrm>
          <a:prstGeom prst="rect">
            <a:avLst/>
          </a:prstGeom>
          <a:solidFill>
            <a:schemeClr val="dk2"/>
          </a:solidFill>
          <a:ln>
            <a:noFill/>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sp>
        <p:nvSpPr>
          <p:cNvPr id="14" name="Google Shape;14;p1"/>
          <p:cNvSpPr txBox="1"/>
          <p:nvPr/>
        </p:nvSpPr>
        <p:spPr>
          <a:xfrm>
            <a:off x="101025" y="4686300"/>
            <a:ext cx="27240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800">
                <a:solidFill>
                  <a:schemeClr val="dk2"/>
                </a:solidFill>
                <a:latin typeface="Gothic A1 Thin"/>
                <a:ea typeface="Gothic A1 Thin"/>
                <a:cs typeface="Gothic A1 Thin"/>
                <a:sym typeface="Gothic A1 Thin"/>
              </a:rPr>
              <a:t>FIN INSIGHT</a:t>
            </a:r>
            <a:endParaRPr sz="800">
              <a:latin typeface="Gothic A1 Thin"/>
              <a:ea typeface="Gothic A1 Thin"/>
              <a:cs typeface="Gothic A1 Thin"/>
              <a:sym typeface="Gothic A1 Thin"/>
            </a:endParaRPr>
          </a:p>
          <a:p>
            <a:pPr indent="0" lvl="0" marL="0" marR="0" rtl="0" algn="l">
              <a:lnSpc>
                <a:spcPct val="100000"/>
              </a:lnSpc>
              <a:spcBef>
                <a:spcPts val="0"/>
              </a:spcBef>
              <a:spcAft>
                <a:spcPts val="0"/>
              </a:spcAft>
              <a:buNone/>
            </a:pPr>
            <a:r>
              <a:rPr i="0" lang="en-US" sz="800" u="none" cap="none" strike="noStrike">
                <a:solidFill>
                  <a:schemeClr val="dk2"/>
                </a:solidFill>
                <a:latin typeface="Gothic A1 Thin"/>
                <a:ea typeface="Gothic A1 Thin"/>
                <a:cs typeface="Gothic A1 Thin"/>
                <a:sym typeface="Gothic A1 Thin"/>
              </a:rPr>
              <a:t>Copyright </a:t>
            </a:r>
            <a:r>
              <a:rPr lang="en-US" sz="800">
                <a:solidFill>
                  <a:schemeClr val="dk2"/>
                </a:solidFill>
                <a:latin typeface="Gothic A1 Thin"/>
                <a:ea typeface="Gothic A1 Thin"/>
                <a:cs typeface="Gothic A1 Thin"/>
                <a:sym typeface="Gothic A1 Thin"/>
              </a:rPr>
              <a:t>FIN INSIGHT</a:t>
            </a:r>
            <a:r>
              <a:rPr i="0" lang="en-US" sz="800" u="none" cap="none" strike="noStrike">
                <a:solidFill>
                  <a:schemeClr val="dk2"/>
                </a:solidFill>
                <a:latin typeface="Gothic A1 Thin"/>
                <a:ea typeface="Gothic A1 Thin"/>
                <a:cs typeface="Gothic A1 Thin"/>
                <a:sym typeface="Gothic A1 Thin"/>
              </a:rPr>
              <a:t>. All Right Reserved</a:t>
            </a:r>
            <a:endParaRPr i="0" sz="800" u="none" cap="none" strike="noStrike">
              <a:solidFill>
                <a:schemeClr val="dk2"/>
              </a:solidFill>
              <a:latin typeface="Gothic A1 Thin"/>
              <a:ea typeface="Gothic A1 Thin"/>
              <a:cs typeface="Gothic A1 Thin"/>
              <a:sym typeface="Gothic A1 Thin"/>
            </a:endParaRPr>
          </a:p>
        </p:txBody>
      </p:sp>
      <p:sp>
        <p:nvSpPr>
          <p:cNvPr id="15" name="Google Shape;15;p1"/>
          <p:cNvSpPr txBox="1"/>
          <p:nvPr/>
        </p:nvSpPr>
        <p:spPr>
          <a:xfrm>
            <a:off x="7097375" y="4686300"/>
            <a:ext cx="1907100" cy="153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lang="en-US" sz="800">
                <a:solidFill>
                  <a:schemeClr val="dk2"/>
                </a:solidFill>
                <a:latin typeface="Gothic A1 Light"/>
                <a:ea typeface="Gothic A1 Light"/>
                <a:cs typeface="Gothic A1 Light"/>
                <a:sym typeface="Gothic A1 Light"/>
              </a:rPr>
              <a:t>가치를 높이는 금융 인공지능 실무교육</a:t>
            </a:r>
            <a:endParaRPr sz="800">
              <a:latin typeface="Gothic A1 Light"/>
              <a:ea typeface="Gothic A1 Light"/>
              <a:cs typeface="Gothic A1 Light"/>
              <a:sym typeface="Gothic A1 Light"/>
            </a:endParaRPr>
          </a:p>
        </p:txBody>
      </p:sp>
      <p:sp>
        <p:nvSpPr>
          <p:cNvPr id="16" name="Google Shape;16;p1"/>
          <p:cNvSpPr/>
          <p:nvPr/>
        </p:nvSpPr>
        <p:spPr>
          <a:xfrm>
            <a:off x="177225" y="284849"/>
            <a:ext cx="582300" cy="9000"/>
          </a:xfrm>
          <a:prstGeom prst="rect">
            <a:avLst/>
          </a:prstGeom>
          <a:solidFill>
            <a:srgbClr val="CCCCCC"/>
          </a:solidFill>
          <a:ln>
            <a:noFill/>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grpSp>
        <p:nvGrpSpPr>
          <p:cNvPr id="17" name="Google Shape;17;p1"/>
          <p:cNvGrpSpPr/>
          <p:nvPr/>
        </p:nvGrpSpPr>
        <p:grpSpPr>
          <a:xfrm rot="10800000">
            <a:off x="-3" y="4882075"/>
            <a:ext cx="268851" cy="268852"/>
            <a:chOff x="8896050" y="0"/>
            <a:chExt cx="248109" cy="248110"/>
          </a:xfrm>
        </p:grpSpPr>
        <p:sp>
          <p:nvSpPr>
            <p:cNvPr id="18" name="Google Shape;18;p1"/>
            <p:cNvSpPr/>
            <p:nvPr/>
          </p:nvSpPr>
          <p:spPr>
            <a:xfrm>
              <a:off x="8896050" y="0"/>
              <a:ext cx="248100" cy="9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
            <p:cNvSpPr/>
            <p:nvPr/>
          </p:nvSpPr>
          <p:spPr>
            <a:xfrm rot="-5395843">
              <a:off x="8974359" y="78460"/>
              <a:ext cx="248100" cy="9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 name="Google Shape;20;p1"/>
          <p:cNvPicPr preferRelativeResize="0"/>
          <p:nvPr/>
        </p:nvPicPr>
        <p:blipFill>
          <a:blip r:embed="rId1">
            <a:alphaModFix/>
          </a:blip>
          <a:stretch>
            <a:fillRect/>
          </a:stretch>
        </p:blipFill>
        <p:spPr>
          <a:xfrm>
            <a:off x="8889999" y="0"/>
            <a:ext cx="254001" cy="254000"/>
          </a:xfrm>
          <a:prstGeom prst="rect">
            <a:avLst/>
          </a:prstGeom>
          <a:noFill/>
          <a:ln>
            <a:noFill/>
          </a:ln>
        </p:spPr>
      </p:pic>
      <p:grpSp>
        <p:nvGrpSpPr>
          <p:cNvPr id="21" name="Google Shape;21;p1"/>
          <p:cNvGrpSpPr/>
          <p:nvPr/>
        </p:nvGrpSpPr>
        <p:grpSpPr>
          <a:xfrm>
            <a:off x="8875197" y="0"/>
            <a:ext cx="268851" cy="268852"/>
            <a:chOff x="8896050" y="0"/>
            <a:chExt cx="248109" cy="248110"/>
          </a:xfrm>
        </p:grpSpPr>
        <p:sp>
          <p:nvSpPr>
            <p:cNvPr id="22" name="Google Shape;22;p1"/>
            <p:cNvSpPr/>
            <p:nvPr/>
          </p:nvSpPr>
          <p:spPr>
            <a:xfrm>
              <a:off x="8896050" y="0"/>
              <a:ext cx="248100" cy="91200"/>
            </a:xfrm>
            <a:prstGeom prst="rect">
              <a:avLst/>
            </a:prstGeom>
            <a:solidFill>
              <a:srgbClr val="F68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rot="-5395843">
              <a:off x="8974359" y="78460"/>
              <a:ext cx="248100" cy="91200"/>
            </a:xfrm>
            <a:prstGeom prst="rect">
              <a:avLst/>
            </a:prstGeom>
            <a:solidFill>
              <a:srgbClr val="F68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 name="Google Shape;24;p1"/>
          <p:cNvPicPr preferRelativeResize="0"/>
          <p:nvPr/>
        </p:nvPicPr>
        <p:blipFill rotWithShape="1">
          <a:blip r:embed="rId2">
            <a:alphaModFix/>
          </a:blip>
          <a:srcRect b="0" l="0" r="0" t="0"/>
          <a:stretch/>
        </p:blipFill>
        <p:spPr>
          <a:xfrm>
            <a:off x="8071881" y="4872900"/>
            <a:ext cx="834069" cy="153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112">
          <p15:clr>
            <a:srgbClr val="F26B43"/>
          </p15:clr>
        </p15:guide>
        <p15:guide id="4" pos="5616">
          <p15:clr>
            <a:srgbClr val="F26B43"/>
          </p15:clr>
        </p15:guide>
        <p15:guide id="5" orient="horz" pos="2952">
          <p15:clr>
            <a:srgbClr val="F26B43"/>
          </p15:clr>
        </p15:guide>
        <p15:guide id="6" orient="horz" pos="247">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en.wikipedia.org/wiki/PageRank" TargetMode="External"/><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eb.eecs.umich.edu/~mihalcea/papers/mihalcea.emnlp04.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eb.eecs.umich.edu/~mihalcea/papers/mihalcea.emnlp04.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ctrTitle"/>
          </p:nvPr>
        </p:nvSpPr>
        <p:spPr>
          <a:xfrm>
            <a:off x="965199" y="1981438"/>
            <a:ext cx="6858000" cy="590400"/>
          </a:xfrm>
          <a:prstGeom prst="rect">
            <a:avLst/>
          </a:prstGeom>
          <a:noFill/>
          <a:ln>
            <a:noFill/>
          </a:ln>
        </p:spPr>
        <p:txBody>
          <a:bodyPr anchorCtr="0" anchor="b" bIns="17125" lIns="34275" spcFirstLastPara="1" rIns="34275" wrap="square" tIns="17125">
            <a:noAutofit/>
          </a:bodyPr>
          <a:lstStyle/>
          <a:p>
            <a:pPr indent="0" lvl="0" marL="0" rtl="0" algn="l">
              <a:lnSpc>
                <a:spcPct val="90000"/>
              </a:lnSpc>
              <a:spcBef>
                <a:spcPts val="0"/>
              </a:spcBef>
              <a:spcAft>
                <a:spcPts val="0"/>
              </a:spcAft>
              <a:buClr>
                <a:schemeClr val="dk2"/>
              </a:buClr>
              <a:buSzPts val="4500"/>
              <a:buFont typeface="Lato"/>
              <a:buNone/>
            </a:pPr>
            <a:r>
              <a:rPr lang="en-US"/>
              <a:t>핵</a:t>
            </a:r>
            <a:r>
              <a:rPr lang="en-US"/>
              <a:t>심 키워드 추출 </a:t>
            </a:r>
            <a:r>
              <a:rPr lang="en-US" sz="1800">
                <a:solidFill>
                  <a:srgbClr val="999999"/>
                </a:solidFill>
                <a:latin typeface="Gothic A1 Thin"/>
                <a:ea typeface="Gothic A1 Thin"/>
                <a:cs typeface="Gothic A1 Thin"/>
                <a:sym typeface="Gothic A1 Thin"/>
              </a:rPr>
              <a:t>(Keyword Extraction)</a:t>
            </a:r>
            <a:endParaRPr sz="1800">
              <a:solidFill>
                <a:srgbClr val="999999"/>
              </a:solidFill>
              <a:latin typeface="Gothic A1 Thin"/>
              <a:ea typeface="Gothic A1 Thin"/>
              <a:cs typeface="Gothic A1 Thin"/>
              <a:sym typeface="Gothic A1 Thin"/>
            </a:endParaRPr>
          </a:p>
        </p:txBody>
      </p:sp>
      <p:sp>
        <p:nvSpPr>
          <p:cNvPr id="90" name="Google Shape;90;p15"/>
          <p:cNvSpPr txBox="1"/>
          <p:nvPr>
            <p:ph idx="1" type="subTitle"/>
          </p:nvPr>
        </p:nvSpPr>
        <p:spPr>
          <a:xfrm>
            <a:off x="965199" y="2590003"/>
            <a:ext cx="6858000" cy="45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750"/>
              </a:spcBef>
              <a:spcAft>
                <a:spcPts val="0"/>
              </a:spcAft>
              <a:buClr>
                <a:schemeClr val="dk1"/>
              </a:buClr>
              <a:buSzPts val="1800"/>
              <a:buNone/>
            </a:pPr>
            <a:r>
              <a:rPr lang="en-US">
                <a:solidFill>
                  <a:srgbClr val="999999"/>
                </a:solidFill>
              </a:rPr>
              <a:t>자연어처리 텍스트마이닝</a:t>
            </a:r>
            <a:endParaRPr>
              <a:solidFill>
                <a:srgbClr val="999999"/>
              </a:solidFill>
            </a:endParaRPr>
          </a:p>
          <a:p>
            <a:pPr indent="0" lvl="0" marL="0" rtl="0" algn="l">
              <a:lnSpc>
                <a:spcPct val="90000"/>
              </a:lnSpc>
              <a:spcBef>
                <a:spcPts val="750"/>
              </a:spcBef>
              <a:spcAft>
                <a:spcPts val="0"/>
              </a:spcAft>
              <a:buClr>
                <a:schemeClr val="dk1"/>
              </a:buClr>
              <a:buSzPts val="1800"/>
              <a:buNone/>
            </a:pPr>
            <a:r>
              <a:t/>
            </a:r>
            <a:endParaRPr>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4"/>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예제  : IDF 계산</a:t>
            </a:r>
            <a:endParaRPr/>
          </a:p>
          <a:p>
            <a:pPr indent="0" lvl="0" marL="0" rtl="0" algn="ctr">
              <a:spcBef>
                <a:spcPts val="0"/>
              </a:spcBef>
              <a:spcAft>
                <a:spcPts val="0"/>
              </a:spcAft>
              <a:buNone/>
            </a:pPr>
            <a:r>
              <a:t/>
            </a:r>
            <a:endParaRPr/>
          </a:p>
        </p:txBody>
      </p:sp>
      <p:sp>
        <p:nvSpPr>
          <p:cNvPr id="241" name="Google Shape;241;p24"/>
          <p:cNvSpPr txBox="1"/>
          <p:nvPr>
            <p:ph idx="1" type="subTitle"/>
          </p:nvPr>
        </p:nvSpPr>
        <p:spPr>
          <a:xfrm>
            <a:off x="101025" y="0"/>
            <a:ext cx="29400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Clr>
                <a:schemeClr val="dk1"/>
              </a:buClr>
              <a:buSzPts val="1100"/>
              <a:buFont typeface="Arial"/>
              <a:buNone/>
            </a:pPr>
            <a:r>
              <a:rPr lang="en-US"/>
              <a:t>TF-IDF</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graphicFrame>
        <p:nvGraphicFramePr>
          <p:cNvPr id="242" name="Google Shape;242;p24"/>
          <p:cNvGraphicFramePr/>
          <p:nvPr/>
        </p:nvGraphicFramePr>
        <p:xfrm>
          <a:off x="4567025" y="1858025"/>
          <a:ext cx="3000000" cy="3000000"/>
        </p:xfrm>
        <a:graphic>
          <a:graphicData uri="http://schemas.openxmlformats.org/drawingml/2006/table">
            <a:tbl>
              <a:tblPr>
                <a:noFill/>
                <a:tableStyleId>{7D92404A-E457-4911-A7B4-FA2796B5B991}</a:tableStyleId>
              </a:tblPr>
              <a:tblGrid>
                <a:gridCol w="789500"/>
                <a:gridCol w="789500"/>
                <a:gridCol w="789500"/>
                <a:gridCol w="789500"/>
              </a:tblGrid>
              <a:tr h="203825">
                <a:tc>
                  <a:txBody>
                    <a:bodyPr/>
                    <a:lstStyle/>
                    <a:p>
                      <a:pPr indent="0" lvl="0" marL="0" rtl="0" algn="ctr">
                        <a:spcBef>
                          <a:spcPts val="0"/>
                        </a:spcBef>
                        <a:spcAft>
                          <a:spcPts val="0"/>
                        </a:spcAft>
                        <a:buNone/>
                      </a:pPr>
                      <a:r>
                        <a:t/>
                      </a:r>
                      <a:endParaRPr sz="800">
                        <a:latin typeface="Gothic A1 Light"/>
                        <a:ea typeface="Gothic A1 Light"/>
                        <a:cs typeface="Gothic A1 Light"/>
                        <a:sym typeface="Gothic A1 Light"/>
                      </a:endParaRPr>
                    </a:p>
                  </a:txBody>
                  <a:tcPr marT="0" marB="0" marR="91425" marL="0" anchor="ctr">
                    <a:solidFill>
                      <a:srgbClr val="F3F3F3"/>
                    </a:solidFill>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문서수</a:t>
                      </a:r>
                      <a:endParaRPr sz="800">
                        <a:latin typeface="Gothic A1 Light"/>
                        <a:ea typeface="Gothic A1 Light"/>
                        <a:cs typeface="Gothic A1 Light"/>
                        <a:sym typeface="Gothic A1 Light"/>
                      </a:endParaRPr>
                    </a:p>
                  </a:txBody>
                  <a:tcPr marT="0" marB="0" marR="91425" marL="0" anchor="ctr">
                    <a:solidFill>
                      <a:srgbClr val="F3F3F3"/>
                    </a:solidFill>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토큰이 등장한 문서수</a:t>
                      </a:r>
                      <a:endParaRPr sz="800">
                        <a:latin typeface="Gothic A1 Light"/>
                        <a:ea typeface="Gothic A1 Light"/>
                        <a:cs typeface="Gothic A1 Light"/>
                        <a:sym typeface="Gothic A1 Light"/>
                      </a:endParaRPr>
                    </a:p>
                  </a:txBody>
                  <a:tcPr marT="0" marB="0" marR="91425" marL="0" anchor="ctr">
                    <a:solidFill>
                      <a:srgbClr val="F3F3F3"/>
                    </a:solidFill>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IDF</a:t>
                      </a:r>
                      <a:endParaRPr sz="800">
                        <a:latin typeface="Gothic A1 Light"/>
                        <a:ea typeface="Gothic A1 Light"/>
                        <a:cs typeface="Gothic A1 Light"/>
                        <a:sym typeface="Gothic A1 Light"/>
                      </a:endParaRPr>
                    </a:p>
                  </a:txBody>
                  <a:tcPr marT="0" marB="0" marR="91425" marL="0" anchor="ctr">
                    <a:solidFill>
                      <a:srgbClr val="F3F3F3"/>
                    </a:solidFil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The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cat</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0.301</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sat</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on</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my</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face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I</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hate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a</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dog</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bed</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love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latin typeface="Gothic A1 Light"/>
                        <a:ea typeface="Gothic A1 Light"/>
                        <a:cs typeface="Gothic A1 Light"/>
                        <a:sym typeface="Gothic A1 Light"/>
                      </a:endParaRPr>
                    </a:p>
                  </a:txBody>
                  <a:tcPr marT="0" marB="0" marR="91425" marL="0" anchor="ctr"/>
                </a:tc>
              </a:tr>
            </a:tbl>
          </a:graphicData>
        </a:graphic>
      </p:graphicFrame>
      <p:sp>
        <p:nvSpPr>
          <p:cNvPr id="243" name="Google Shape;243;p24"/>
          <p:cNvSpPr/>
          <p:nvPr/>
        </p:nvSpPr>
        <p:spPr>
          <a:xfrm>
            <a:off x="2350200" y="1004500"/>
            <a:ext cx="4443600" cy="615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문서1 : d1 = "The cat sat on my face I hate a cat"</a:t>
            </a:r>
            <a:endParaRPr sz="1200">
              <a:latin typeface="Gothic A1 Light"/>
              <a:ea typeface="Gothic A1 Light"/>
              <a:cs typeface="Gothic A1 Light"/>
              <a:sym typeface="Gothic A1 Light"/>
            </a:endParaRPr>
          </a:p>
          <a:p>
            <a:pPr indent="0" lvl="0" marL="0" rtl="0" algn="ctr">
              <a:spcBef>
                <a:spcPts val="0"/>
              </a:spcBef>
              <a:spcAft>
                <a:spcPts val="0"/>
              </a:spcAft>
              <a:buNone/>
            </a:pPr>
            <a:r>
              <a:rPr lang="en-US" sz="1200">
                <a:latin typeface="Gothic A1 Light"/>
                <a:ea typeface="Gothic A1 Light"/>
                <a:cs typeface="Gothic A1 Light"/>
                <a:sym typeface="Gothic A1 Light"/>
              </a:rPr>
              <a:t>문서2 : d2 = "The dog sat on my bed I love a dog"</a:t>
            </a:r>
            <a:endParaRPr sz="1200">
              <a:latin typeface="Gothic A1 Light"/>
              <a:ea typeface="Gothic A1 Light"/>
              <a:cs typeface="Gothic A1 Light"/>
              <a:sym typeface="Gothic A1 Light"/>
            </a:endParaRPr>
          </a:p>
        </p:txBody>
      </p:sp>
      <p:pic>
        <p:nvPicPr>
          <p:cNvPr id="244" name="Google Shape;244;p24"/>
          <p:cNvPicPr preferRelativeResize="0"/>
          <p:nvPr/>
        </p:nvPicPr>
        <p:blipFill>
          <a:blip r:embed="rId3">
            <a:alphaModFix/>
          </a:blip>
          <a:stretch>
            <a:fillRect/>
          </a:stretch>
        </p:blipFill>
        <p:spPr>
          <a:xfrm>
            <a:off x="1418974" y="2393950"/>
            <a:ext cx="2240619" cy="730850"/>
          </a:xfrm>
          <a:prstGeom prst="rect">
            <a:avLst/>
          </a:prstGeom>
          <a:noFill/>
          <a:ln>
            <a:noFill/>
          </a:ln>
        </p:spPr>
      </p:pic>
      <p:sp>
        <p:nvSpPr>
          <p:cNvPr id="245" name="Google Shape;245;p24"/>
          <p:cNvSpPr txBox="1"/>
          <p:nvPr/>
        </p:nvSpPr>
        <p:spPr>
          <a:xfrm>
            <a:off x="1365113" y="3230600"/>
            <a:ext cx="1896300" cy="70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000">
                <a:latin typeface="Nanum Gothic"/>
                <a:ea typeface="Nanum Gothic"/>
                <a:cs typeface="Nanum Gothic"/>
                <a:sym typeface="Nanum Gothic"/>
              </a:rPr>
              <a:t>N = 문서수</a:t>
            </a:r>
            <a:endParaRPr sz="1000">
              <a:solidFill>
                <a:schemeClr val="dk1"/>
              </a:solidFill>
              <a:latin typeface="Nanum Gothic"/>
              <a:ea typeface="Nanum Gothic"/>
              <a:cs typeface="Nanum Gothic"/>
              <a:sym typeface="Nanum Gothic"/>
            </a:endParaRPr>
          </a:p>
          <a:p>
            <a:pPr indent="0" lvl="0" marL="0" rtl="0" algn="l">
              <a:lnSpc>
                <a:spcPct val="150000"/>
              </a:lnSpc>
              <a:spcBef>
                <a:spcPts val="0"/>
              </a:spcBef>
              <a:spcAft>
                <a:spcPts val="0"/>
              </a:spcAft>
              <a:buNone/>
            </a:pPr>
            <a:r>
              <a:rPr lang="en-US" sz="1000">
                <a:solidFill>
                  <a:schemeClr val="dk1"/>
                </a:solidFill>
                <a:latin typeface="Nanum Gothic"/>
                <a:ea typeface="Nanum Gothic"/>
                <a:cs typeface="Nanum Gothic"/>
                <a:sym typeface="Nanum Gothic"/>
              </a:rPr>
              <a:t>n</a:t>
            </a:r>
            <a:r>
              <a:rPr baseline="-25000" lang="en-US" sz="1000">
                <a:solidFill>
                  <a:schemeClr val="dk1"/>
                </a:solidFill>
                <a:latin typeface="Nanum Gothic"/>
                <a:ea typeface="Nanum Gothic"/>
                <a:cs typeface="Nanum Gothic"/>
                <a:sym typeface="Nanum Gothic"/>
              </a:rPr>
              <a:t>t </a:t>
            </a:r>
            <a:r>
              <a:rPr lang="en-US" sz="1000">
                <a:solidFill>
                  <a:schemeClr val="dk1"/>
                </a:solidFill>
                <a:latin typeface="Nanum Gothic"/>
                <a:ea typeface="Nanum Gothic"/>
                <a:cs typeface="Nanum Gothic"/>
                <a:sym typeface="Nanum Gothic"/>
              </a:rPr>
              <a:t>= 토큰이 등장한 문서수</a:t>
            </a:r>
            <a:endParaRPr sz="1000">
              <a:solidFill>
                <a:schemeClr val="dk1"/>
              </a:solidFill>
              <a:latin typeface="Nanum Gothic"/>
              <a:ea typeface="Nanum Gothic"/>
              <a:cs typeface="Nanum Gothic"/>
              <a:sym typeface="Nanum Gothic"/>
            </a:endParaRPr>
          </a:p>
        </p:txBody>
      </p:sp>
      <p:sp>
        <p:nvSpPr>
          <p:cNvPr id="246" name="Google Shape;246;p24"/>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5"/>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예제  : TF-IDF 계산</a:t>
            </a:r>
            <a:endParaRPr/>
          </a:p>
        </p:txBody>
      </p:sp>
      <p:sp>
        <p:nvSpPr>
          <p:cNvPr id="253" name="Google Shape;253;p25"/>
          <p:cNvSpPr txBox="1"/>
          <p:nvPr>
            <p:ph idx="1" type="subTitle"/>
          </p:nvPr>
        </p:nvSpPr>
        <p:spPr>
          <a:xfrm>
            <a:off x="101025" y="0"/>
            <a:ext cx="30138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Clr>
                <a:schemeClr val="dk1"/>
              </a:buClr>
              <a:buSzPts val="1100"/>
              <a:buFont typeface="Arial"/>
              <a:buNone/>
            </a:pPr>
            <a:r>
              <a:rPr lang="en-US"/>
              <a:t>TF-IDF</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graphicFrame>
        <p:nvGraphicFramePr>
          <p:cNvPr id="254" name="Google Shape;254;p25"/>
          <p:cNvGraphicFramePr/>
          <p:nvPr/>
        </p:nvGraphicFramePr>
        <p:xfrm>
          <a:off x="1206263" y="1902575"/>
          <a:ext cx="3000000" cy="3000000"/>
        </p:xfrm>
        <a:graphic>
          <a:graphicData uri="http://schemas.openxmlformats.org/drawingml/2006/table">
            <a:tbl>
              <a:tblPr>
                <a:noFill/>
                <a:tableStyleId>{7D92404A-E457-4911-A7B4-FA2796B5B991}</a:tableStyleId>
              </a:tblPr>
              <a:tblGrid>
                <a:gridCol w="788675"/>
                <a:gridCol w="788675"/>
                <a:gridCol w="788675"/>
                <a:gridCol w="788675"/>
              </a:tblGrid>
              <a:tr h="203825">
                <a:tc>
                  <a:txBody>
                    <a:bodyPr/>
                    <a:lstStyle/>
                    <a:p>
                      <a:pPr indent="0" lvl="0" marL="0" rtl="0" algn="ctr">
                        <a:spcBef>
                          <a:spcPts val="0"/>
                        </a:spcBef>
                        <a:spcAft>
                          <a:spcPts val="0"/>
                        </a:spcAft>
                        <a:buNone/>
                      </a:pPr>
                      <a:r>
                        <a:t/>
                      </a:r>
                      <a:endParaRPr sz="800">
                        <a:latin typeface="Gothic A1 Light"/>
                        <a:ea typeface="Gothic A1 Light"/>
                        <a:cs typeface="Gothic A1 Light"/>
                        <a:sym typeface="Gothic A1 Light"/>
                      </a:endParaRPr>
                    </a:p>
                  </a:txBody>
                  <a:tcPr marT="0" marB="0" marR="91425" marL="0" anchor="ctr">
                    <a:solidFill>
                      <a:srgbClr val="F3F3F3"/>
                    </a:solidFill>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TF</a:t>
                      </a:r>
                      <a:endParaRPr sz="800">
                        <a:latin typeface="Gothic A1 Light"/>
                        <a:ea typeface="Gothic A1 Light"/>
                        <a:cs typeface="Gothic A1 Light"/>
                        <a:sym typeface="Gothic A1 Light"/>
                      </a:endParaRPr>
                    </a:p>
                  </a:txBody>
                  <a:tcPr marT="0" marB="0" marR="91425" marL="0" anchor="ctr">
                    <a:solidFill>
                      <a:srgbClr val="F3F3F3"/>
                    </a:solidFill>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IDF</a:t>
                      </a:r>
                      <a:endParaRPr sz="800">
                        <a:latin typeface="Gothic A1 Light"/>
                        <a:ea typeface="Gothic A1 Light"/>
                        <a:cs typeface="Gothic A1 Light"/>
                        <a:sym typeface="Gothic A1 Light"/>
                      </a:endParaRPr>
                    </a:p>
                  </a:txBody>
                  <a:tcPr marT="0" marB="0" marR="91425" marL="0" anchor="ctr">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TF-IDF</a:t>
                      </a:r>
                      <a:endParaRPr sz="800">
                        <a:latin typeface="Gothic A1 Light"/>
                        <a:ea typeface="Gothic A1 Light"/>
                        <a:cs typeface="Gothic A1 Light"/>
                        <a:sym typeface="Gothic A1 Light"/>
                      </a:endParaRPr>
                    </a:p>
                  </a:txBody>
                  <a:tcPr marT="0" marB="0" marR="91425" marL="0" anchor="ctr">
                    <a:solidFill>
                      <a:srgbClr val="F3F3F3"/>
                    </a:solidFil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The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0.1</a:t>
                      </a:r>
                      <a:endParaRPr sz="800">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solidFill>
                            <a:srgbClr val="FFFFFF"/>
                          </a:solidFill>
                          <a:latin typeface="Gothic A1 Light"/>
                          <a:ea typeface="Gothic A1 Light"/>
                          <a:cs typeface="Gothic A1 Light"/>
                          <a:sym typeface="Gothic A1 Light"/>
                        </a:rPr>
                        <a:t>cat</a:t>
                      </a:r>
                      <a:endParaRPr sz="800">
                        <a:solidFill>
                          <a:srgbClr val="FFFFFF"/>
                        </a:solidFill>
                        <a:latin typeface="Gothic A1 Light"/>
                        <a:ea typeface="Gothic A1 Light"/>
                        <a:cs typeface="Gothic A1 Light"/>
                        <a:sym typeface="Gothic A1 Light"/>
                      </a:endParaRPr>
                    </a:p>
                  </a:txBody>
                  <a:tcPr marT="0" marB="0" marR="91425" marL="0" anchor="ctr">
                    <a:solidFill>
                      <a:srgbClr val="434343"/>
                    </a:solidFill>
                  </a:tcPr>
                </a:tc>
                <a:tc>
                  <a:txBody>
                    <a:bodyPr/>
                    <a:lstStyle/>
                    <a:p>
                      <a:pPr indent="0" lvl="0" marL="0" rtl="0" algn="ctr">
                        <a:spcBef>
                          <a:spcPts val="0"/>
                        </a:spcBef>
                        <a:spcAft>
                          <a:spcPts val="0"/>
                        </a:spcAft>
                        <a:buNone/>
                      </a:pPr>
                      <a:r>
                        <a:rPr lang="en-US" sz="800">
                          <a:solidFill>
                            <a:srgbClr val="FFFFFF"/>
                          </a:solidFill>
                          <a:latin typeface="Gothic A1 Light"/>
                          <a:ea typeface="Gothic A1 Light"/>
                          <a:cs typeface="Gothic A1 Light"/>
                          <a:sym typeface="Gothic A1 Light"/>
                        </a:rPr>
                        <a:t>0.2</a:t>
                      </a:r>
                      <a:endParaRPr sz="800">
                        <a:solidFill>
                          <a:srgbClr val="FFFFFF"/>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solidFill>
                      <a:srgbClr val="434343"/>
                    </a:solidFill>
                  </a:tcPr>
                </a:tc>
                <a:tc>
                  <a:txBody>
                    <a:bodyPr/>
                    <a:lstStyle/>
                    <a:p>
                      <a:pPr indent="0" lvl="0" marL="0" rtl="0" algn="ctr">
                        <a:spcBef>
                          <a:spcPts val="0"/>
                        </a:spcBef>
                        <a:spcAft>
                          <a:spcPts val="0"/>
                        </a:spcAft>
                        <a:buNone/>
                      </a:pPr>
                      <a:r>
                        <a:rPr lang="en-US" sz="800">
                          <a:solidFill>
                            <a:srgbClr val="FFFFFF"/>
                          </a:solidFill>
                          <a:latin typeface="Gothic A1 Light"/>
                          <a:ea typeface="Gothic A1 Light"/>
                          <a:cs typeface="Gothic A1 Light"/>
                          <a:sym typeface="Gothic A1 Light"/>
                        </a:rPr>
                        <a:t>0.301</a:t>
                      </a:r>
                      <a:endParaRPr sz="800">
                        <a:solidFill>
                          <a:srgbClr val="FFFFFF"/>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34343"/>
                    </a:solidFill>
                  </a:tcPr>
                </a:tc>
                <a:tc>
                  <a:txBody>
                    <a:bodyPr/>
                    <a:lstStyle/>
                    <a:p>
                      <a:pPr indent="0" lvl="0" marL="0" rtl="0" algn="ctr">
                        <a:spcBef>
                          <a:spcPts val="0"/>
                        </a:spcBef>
                        <a:spcAft>
                          <a:spcPts val="0"/>
                        </a:spcAft>
                        <a:buNone/>
                      </a:pPr>
                      <a:r>
                        <a:rPr lang="en-US" sz="800">
                          <a:solidFill>
                            <a:srgbClr val="FFFFFF"/>
                          </a:solidFill>
                          <a:latin typeface="Gothic A1 Light"/>
                          <a:ea typeface="Gothic A1 Light"/>
                          <a:cs typeface="Gothic A1 Light"/>
                          <a:sym typeface="Gothic A1 Light"/>
                        </a:rPr>
                        <a:t>0.060</a:t>
                      </a:r>
                      <a:endParaRPr sz="800">
                        <a:solidFill>
                          <a:srgbClr val="FFFFFF"/>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solidFill>
                      <a:srgbClr val="434343"/>
                    </a:solidFil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sat</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on</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my</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face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I</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hate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a</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dog</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bed</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lov</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bl>
          </a:graphicData>
        </a:graphic>
      </p:graphicFrame>
      <p:sp>
        <p:nvSpPr>
          <p:cNvPr id="255" name="Google Shape;255;p25"/>
          <p:cNvSpPr/>
          <p:nvPr/>
        </p:nvSpPr>
        <p:spPr>
          <a:xfrm>
            <a:off x="2350200" y="909475"/>
            <a:ext cx="4443600" cy="615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문서1 : d1 = "The cat sat on my face I hate a cat"</a:t>
            </a:r>
            <a:endParaRPr sz="1200">
              <a:latin typeface="Gothic A1 Light"/>
              <a:ea typeface="Gothic A1 Light"/>
              <a:cs typeface="Gothic A1 Light"/>
              <a:sym typeface="Gothic A1 Light"/>
            </a:endParaRPr>
          </a:p>
          <a:p>
            <a:pPr indent="0" lvl="0" marL="0" rtl="0" algn="ctr">
              <a:spcBef>
                <a:spcPts val="0"/>
              </a:spcBef>
              <a:spcAft>
                <a:spcPts val="0"/>
              </a:spcAft>
              <a:buNone/>
            </a:pPr>
            <a:r>
              <a:rPr lang="en-US" sz="1200">
                <a:latin typeface="Gothic A1 Light"/>
                <a:ea typeface="Gothic A1 Light"/>
                <a:cs typeface="Gothic A1 Light"/>
                <a:sym typeface="Gothic A1 Light"/>
              </a:rPr>
              <a:t>문서2 : d2 = "The dog sat on my bed I love a dog"</a:t>
            </a:r>
            <a:endParaRPr sz="1200">
              <a:latin typeface="Gothic A1 Light"/>
              <a:ea typeface="Gothic A1 Light"/>
              <a:cs typeface="Gothic A1 Light"/>
              <a:sym typeface="Gothic A1 Light"/>
            </a:endParaRPr>
          </a:p>
        </p:txBody>
      </p:sp>
      <p:graphicFrame>
        <p:nvGraphicFramePr>
          <p:cNvPr id="256" name="Google Shape;256;p25"/>
          <p:cNvGraphicFramePr/>
          <p:nvPr/>
        </p:nvGraphicFramePr>
        <p:xfrm>
          <a:off x="4785363" y="1902575"/>
          <a:ext cx="3000000" cy="3000000"/>
        </p:xfrm>
        <a:graphic>
          <a:graphicData uri="http://schemas.openxmlformats.org/drawingml/2006/table">
            <a:tbl>
              <a:tblPr>
                <a:noFill/>
                <a:tableStyleId>{7D92404A-E457-4911-A7B4-FA2796B5B991}</a:tableStyleId>
              </a:tblPr>
              <a:tblGrid>
                <a:gridCol w="788675"/>
                <a:gridCol w="788675"/>
                <a:gridCol w="788675"/>
                <a:gridCol w="788675"/>
              </a:tblGrid>
              <a:tr h="203825">
                <a:tc>
                  <a:txBody>
                    <a:bodyPr/>
                    <a:lstStyle/>
                    <a:p>
                      <a:pPr indent="0" lvl="0" marL="0" rtl="0" algn="ctr">
                        <a:spcBef>
                          <a:spcPts val="0"/>
                        </a:spcBef>
                        <a:spcAft>
                          <a:spcPts val="0"/>
                        </a:spcAft>
                        <a:buNone/>
                      </a:pPr>
                      <a:r>
                        <a:t/>
                      </a:r>
                      <a:endParaRPr sz="800">
                        <a:latin typeface="Gothic A1 Light"/>
                        <a:ea typeface="Gothic A1 Light"/>
                        <a:cs typeface="Gothic A1 Light"/>
                        <a:sym typeface="Gothic A1 Light"/>
                      </a:endParaRPr>
                    </a:p>
                  </a:txBody>
                  <a:tcPr marT="0" marB="0" marR="91425" marL="0" anchor="ctr">
                    <a:solidFill>
                      <a:srgbClr val="F3F3F3"/>
                    </a:solidFill>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TF</a:t>
                      </a:r>
                      <a:endParaRPr sz="800">
                        <a:latin typeface="Gothic A1 Light"/>
                        <a:ea typeface="Gothic A1 Light"/>
                        <a:cs typeface="Gothic A1 Light"/>
                        <a:sym typeface="Gothic A1 Light"/>
                      </a:endParaRPr>
                    </a:p>
                  </a:txBody>
                  <a:tcPr marT="0" marB="0" marR="91425" marL="0" anchor="ctr">
                    <a:solidFill>
                      <a:srgbClr val="F3F3F3"/>
                    </a:solidFill>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IDF</a:t>
                      </a:r>
                      <a:endParaRPr sz="800">
                        <a:latin typeface="Gothic A1 Light"/>
                        <a:ea typeface="Gothic A1 Light"/>
                        <a:cs typeface="Gothic A1 Light"/>
                        <a:sym typeface="Gothic A1 Light"/>
                      </a:endParaRPr>
                    </a:p>
                  </a:txBody>
                  <a:tcPr marT="0" marB="0" marR="91425" marL="0" anchor="ctr">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TF-IDF</a:t>
                      </a:r>
                      <a:endParaRPr sz="800">
                        <a:latin typeface="Gothic A1 Light"/>
                        <a:ea typeface="Gothic A1 Light"/>
                        <a:cs typeface="Gothic A1 Light"/>
                        <a:sym typeface="Gothic A1 Light"/>
                      </a:endParaRPr>
                    </a:p>
                  </a:txBody>
                  <a:tcPr marT="0" marB="0" marR="91425" marL="0" anchor="ctr">
                    <a:solidFill>
                      <a:srgbClr val="F3F3F3"/>
                    </a:solidFil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The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0.1</a:t>
                      </a:r>
                      <a:endParaRPr sz="800">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cat</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sat</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on</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my</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face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I</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hate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a</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solidFill>
                            <a:srgbClr val="FFFFFF"/>
                          </a:solidFill>
                          <a:latin typeface="Gothic A1 Light"/>
                          <a:ea typeface="Gothic A1 Light"/>
                          <a:cs typeface="Gothic A1 Light"/>
                          <a:sym typeface="Gothic A1 Light"/>
                        </a:rPr>
                        <a:t>dog</a:t>
                      </a:r>
                      <a:endParaRPr sz="800">
                        <a:solidFill>
                          <a:srgbClr val="FFFFFF"/>
                        </a:solidFill>
                        <a:latin typeface="Gothic A1 Light"/>
                        <a:ea typeface="Gothic A1 Light"/>
                        <a:cs typeface="Gothic A1 Light"/>
                        <a:sym typeface="Gothic A1 Light"/>
                      </a:endParaRPr>
                    </a:p>
                  </a:txBody>
                  <a:tcPr marT="0" marB="0" marR="91425" marL="0" anchor="ctr">
                    <a:solidFill>
                      <a:srgbClr val="434343"/>
                    </a:solidFill>
                  </a:tcPr>
                </a:tc>
                <a:tc>
                  <a:txBody>
                    <a:bodyPr/>
                    <a:lstStyle/>
                    <a:p>
                      <a:pPr indent="0" lvl="0" marL="0" rtl="0" algn="ctr">
                        <a:spcBef>
                          <a:spcPts val="0"/>
                        </a:spcBef>
                        <a:spcAft>
                          <a:spcPts val="0"/>
                        </a:spcAft>
                        <a:buNone/>
                      </a:pPr>
                      <a:r>
                        <a:rPr lang="en-US" sz="800">
                          <a:solidFill>
                            <a:srgbClr val="FFFFFF"/>
                          </a:solidFill>
                          <a:latin typeface="Gothic A1 Light"/>
                          <a:ea typeface="Gothic A1 Light"/>
                          <a:cs typeface="Gothic A1 Light"/>
                          <a:sym typeface="Gothic A1 Light"/>
                        </a:rPr>
                        <a:t>0.2</a:t>
                      </a:r>
                      <a:endParaRPr sz="800">
                        <a:solidFill>
                          <a:srgbClr val="FFFFFF"/>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solidFill>
                      <a:srgbClr val="434343"/>
                    </a:solidFill>
                  </a:tcPr>
                </a:tc>
                <a:tc>
                  <a:txBody>
                    <a:bodyPr/>
                    <a:lstStyle/>
                    <a:p>
                      <a:pPr indent="0" lvl="0" marL="0" rtl="0" algn="ctr">
                        <a:spcBef>
                          <a:spcPts val="0"/>
                        </a:spcBef>
                        <a:spcAft>
                          <a:spcPts val="0"/>
                        </a:spcAft>
                        <a:buNone/>
                      </a:pPr>
                      <a:r>
                        <a:rPr lang="en-US" sz="800">
                          <a:solidFill>
                            <a:srgbClr val="FFFFFF"/>
                          </a:solidFill>
                          <a:latin typeface="Gothic A1 Light"/>
                          <a:ea typeface="Gothic A1 Light"/>
                          <a:cs typeface="Gothic A1 Light"/>
                          <a:sym typeface="Gothic A1 Light"/>
                        </a:rPr>
                        <a:t>0.301</a:t>
                      </a:r>
                      <a:endParaRPr sz="800">
                        <a:solidFill>
                          <a:srgbClr val="FFFFFF"/>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34343"/>
                    </a:solidFill>
                  </a:tcPr>
                </a:tc>
                <a:tc>
                  <a:txBody>
                    <a:bodyPr/>
                    <a:lstStyle/>
                    <a:p>
                      <a:pPr indent="0" lvl="0" marL="0" rtl="0" algn="ctr">
                        <a:spcBef>
                          <a:spcPts val="0"/>
                        </a:spcBef>
                        <a:spcAft>
                          <a:spcPts val="0"/>
                        </a:spcAft>
                        <a:buNone/>
                      </a:pPr>
                      <a:r>
                        <a:rPr lang="en-US" sz="800">
                          <a:solidFill>
                            <a:srgbClr val="FFFFFF"/>
                          </a:solidFill>
                          <a:latin typeface="Gothic A1 Light"/>
                          <a:ea typeface="Gothic A1 Light"/>
                          <a:cs typeface="Gothic A1 Light"/>
                          <a:sym typeface="Gothic A1 Light"/>
                        </a:rPr>
                        <a:t>0.601</a:t>
                      </a:r>
                      <a:endParaRPr sz="800">
                        <a:solidFill>
                          <a:srgbClr val="FFFFFF"/>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solidFill>
                      <a:srgbClr val="434343"/>
                    </a:solidFil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bed</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love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chemeClr val="dk1"/>
                          </a:solidFill>
                          <a:latin typeface="Gothic A1 Light"/>
                          <a:ea typeface="Gothic A1 Light"/>
                          <a:cs typeface="Gothic A1 Light"/>
                          <a:sym typeface="Gothic A1 Light"/>
                        </a:rPr>
                        <a:t>0.301</a:t>
                      </a:r>
                      <a:endParaRPr sz="800">
                        <a:solidFill>
                          <a:schemeClr val="dk1"/>
                        </a:solidFill>
                        <a:latin typeface="Gothic A1 Light"/>
                        <a:ea typeface="Gothic A1 Light"/>
                        <a:cs typeface="Gothic A1 Light"/>
                        <a:sym typeface="Gothic A1 Light"/>
                      </a:endParaRPr>
                    </a:p>
                  </a:txBody>
                  <a:tcPr marT="0" marB="0" marR="91425" marL="0" anchor="ctr">
                    <a:lnL cap="flat" cmpd="sng" w="9525">
                      <a:solidFill>
                        <a:srgbClr val="9E9E9E"/>
                      </a:solidFill>
                      <a:prstDash val="solid"/>
                      <a:round/>
                      <a:headEnd len="sm" w="sm" type="none"/>
                      <a:tailEnd len="sm" w="sm" type="none"/>
                    </a:lnL>
                  </a:tcPr>
                </a:tc>
              </a:tr>
            </a:tbl>
          </a:graphicData>
        </a:graphic>
      </p:graphicFrame>
      <p:sp>
        <p:nvSpPr>
          <p:cNvPr id="257" name="Google Shape;257;p25"/>
          <p:cNvSpPr txBox="1"/>
          <p:nvPr/>
        </p:nvSpPr>
        <p:spPr>
          <a:xfrm>
            <a:off x="2382375" y="1530375"/>
            <a:ext cx="8025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문서1</a:t>
            </a:r>
            <a:endParaRPr sz="1200">
              <a:latin typeface="Gothic A1 Light"/>
              <a:ea typeface="Gothic A1 Light"/>
              <a:cs typeface="Gothic A1 Light"/>
              <a:sym typeface="Gothic A1 Light"/>
            </a:endParaRPr>
          </a:p>
        </p:txBody>
      </p:sp>
      <p:sp>
        <p:nvSpPr>
          <p:cNvPr id="258" name="Google Shape;258;p25"/>
          <p:cNvSpPr txBox="1"/>
          <p:nvPr/>
        </p:nvSpPr>
        <p:spPr>
          <a:xfrm>
            <a:off x="5961475" y="1530375"/>
            <a:ext cx="8025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문서2</a:t>
            </a:r>
            <a:endParaRPr sz="1200">
              <a:latin typeface="Gothic A1 Light"/>
              <a:ea typeface="Gothic A1 Light"/>
              <a:cs typeface="Gothic A1 Light"/>
              <a:sym typeface="Gothic A1 Light"/>
            </a:endParaRPr>
          </a:p>
        </p:txBody>
      </p:sp>
      <p:sp>
        <p:nvSpPr>
          <p:cNvPr id="259" name="Google Shape;259;p25"/>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6"/>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TF-IDF</a:t>
            </a:r>
            <a:endParaRPr/>
          </a:p>
        </p:txBody>
      </p:sp>
      <p:sp>
        <p:nvSpPr>
          <p:cNvPr id="266" name="Google Shape;266;p26"/>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TF-IDF</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267" name="Google Shape;267;p26"/>
          <p:cNvPicPr preferRelativeResize="0"/>
          <p:nvPr/>
        </p:nvPicPr>
        <p:blipFill>
          <a:blip r:embed="rId3">
            <a:alphaModFix/>
          </a:blip>
          <a:stretch>
            <a:fillRect/>
          </a:stretch>
        </p:blipFill>
        <p:spPr>
          <a:xfrm>
            <a:off x="3186113" y="1027897"/>
            <a:ext cx="2771775" cy="247650"/>
          </a:xfrm>
          <a:prstGeom prst="rect">
            <a:avLst/>
          </a:prstGeom>
          <a:noFill/>
          <a:ln>
            <a:noFill/>
          </a:ln>
        </p:spPr>
      </p:pic>
      <p:graphicFrame>
        <p:nvGraphicFramePr>
          <p:cNvPr id="268" name="Google Shape;268;p26"/>
          <p:cNvGraphicFramePr/>
          <p:nvPr/>
        </p:nvGraphicFramePr>
        <p:xfrm>
          <a:off x="1799788" y="1465325"/>
          <a:ext cx="3000000" cy="3000000"/>
        </p:xfrm>
        <a:graphic>
          <a:graphicData uri="http://schemas.openxmlformats.org/drawingml/2006/table">
            <a:tbl>
              <a:tblPr>
                <a:noFill/>
                <a:tableStyleId>{7D92404A-E457-4911-A7B4-FA2796B5B991}</a:tableStyleId>
              </a:tblPr>
              <a:tblGrid>
                <a:gridCol w="1262250"/>
                <a:gridCol w="4282100"/>
              </a:tblGrid>
              <a:tr h="246975">
                <a:tc>
                  <a:txBody>
                    <a:bodyPr/>
                    <a:lstStyle/>
                    <a:p>
                      <a:pPr indent="0" lvl="0" marL="0" rtl="0" algn="l">
                        <a:spcBef>
                          <a:spcPts val="0"/>
                        </a:spcBef>
                        <a:spcAft>
                          <a:spcPts val="0"/>
                        </a:spcAft>
                        <a:buNone/>
                      </a:pPr>
                      <a:r>
                        <a:rPr lang="en-US" sz="1200">
                          <a:latin typeface="Nanum Gothic"/>
                          <a:ea typeface="Nanum Gothic"/>
                          <a:cs typeface="Nanum Gothic"/>
                          <a:sym typeface="Nanum Gothic"/>
                        </a:rPr>
                        <a:t>tf(d,t)</a:t>
                      </a:r>
                      <a:endParaRPr sz="1200">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US" sz="1200">
                          <a:latin typeface="Nanum Gothic"/>
                          <a:ea typeface="Nanum Gothic"/>
                          <a:cs typeface="Nanum Gothic"/>
                          <a:sym typeface="Nanum Gothic"/>
                        </a:rPr>
                        <a:t>특정 문서 d에서의 특정 단어 t의 등장 횟수</a:t>
                      </a:r>
                      <a:endParaRPr sz="1200">
                        <a:latin typeface="Nanum Gothic"/>
                        <a:ea typeface="Nanum Gothic"/>
                        <a:cs typeface="Nanum Gothic"/>
                        <a:sym typeface="Nanum Gothic"/>
                      </a:endParaRPr>
                    </a:p>
                  </a:txBody>
                  <a:tcPr marT="91425" marB="91425" marR="91425" marL="91425"/>
                </a:tc>
              </a:tr>
              <a:tr h="246975">
                <a:tc>
                  <a:txBody>
                    <a:bodyPr/>
                    <a:lstStyle/>
                    <a:p>
                      <a:pPr indent="0" lvl="0" marL="0" rtl="0" algn="l">
                        <a:spcBef>
                          <a:spcPts val="0"/>
                        </a:spcBef>
                        <a:spcAft>
                          <a:spcPts val="0"/>
                        </a:spcAft>
                        <a:buNone/>
                      </a:pPr>
                      <a:r>
                        <a:rPr lang="en-US" sz="1200">
                          <a:latin typeface="Nanum Gothic"/>
                          <a:ea typeface="Nanum Gothic"/>
                          <a:cs typeface="Nanum Gothic"/>
                          <a:sym typeface="Nanum Gothic"/>
                        </a:rPr>
                        <a:t>df(t)</a:t>
                      </a:r>
                      <a:endParaRPr sz="1200">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US" sz="1200">
                          <a:latin typeface="Nanum Gothic"/>
                          <a:ea typeface="Nanum Gothic"/>
                          <a:cs typeface="Nanum Gothic"/>
                          <a:sym typeface="Nanum Gothic"/>
                        </a:rPr>
                        <a:t>특정 단어 t가 등장한 문서의 수</a:t>
                      </a:r>
                      <a:endParaRPr sz="1200">
                        <a:latin typeface="Nanum Gothic"/>
                        <a:ea typeface="Nanum Gothic"/>
                        <a:cs typeface="Nanum Gothic"/>
                        <a:sym typeface="Nanum Gothic"/>
                      </a:endParaRPr>
                    </a:p>
                  </a:txBody>
                  <a:tcPr marT="91425" marB="91425" marR="91425" marL="91425"/>
                </a:tc>
              </a:tr>
              <a:tr h="246975">
                <a:tc>
                  <a:txBody>
                    <a:bodyPr/>
                    <a:lstStyle/>
                    <a:p>
                      <a:pPr indent="0" lvl="0" marL="0" rtl="0" algn="l">
                        <a:spcBef>
                          <a:spcPts val="0"/>
                        </a:spcBef>
                        <a:spcAft>
                          <a:spcPts val="0"/>
                        </a:spcAft>
                        <a:buNone/>
                      </a:pPr>
                      <a:r>
                        <a:rPr lang="en-US" sz="1200">
                          <a:latin typeface="Nanum Gothic"/>
                          <a:ea typeface="Nanum Gothic"/>
                          <a:cs typeface="Nanum Gothic"/>
                          <a:sym typeface="Nanum Gothic"/>
                        </a:rPr>
                        <a:t>idf(d, t)</a:t>
                      </a:r>
                      <a:endParaRPr sz="1200">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US" sz="1200">
                          <a:latin typeface="Nanum Gothic"/>
                          <a:ea typeface="Nanum Gothic"/>
                          <a:cs typeface="Nanum Gothic"/>
                          <a:sym typeface="Nanum Gothic"/>
                        </a:rPr>
                        <a:t>df(t)의 역수</a:t>
                      </a:r>
                      <a:endParaRPr sz="1200">
                        <a:latin typeface="Nanum Gothic"/>
                        <a:ea typeface="Nanum Gothic"/>
                        <a:cs typeface="Nanum Gothic"/>
                        <a:sym typeface="Nanum Gothic"/>
                      </a:endParaRPr>
                    </a:p>
                  </a:txBody>
                  <a:tcPr marT="91425" marB="91425" marR="91425" marL="91425"/>
                </a:tc>
              </a:tr>
            </a:tbl>
          </a:graphicData>
        </a:graphic>
      </p:graphicFrame>
      <p:graphicFrame>
        <p:nvGraphicFramePr>
          <p:cNvPr id="269" name="Google Shape;269;p26"/>
          <p:cNvGraphicFramePr/>
          <p:nvPr/>
        </p:nvGraphicFramePr>
        <p:xfrm>
          <a:off x="902288" y="2832300"/>
          <a:ext cx="3000000" cy="3000000"/>
        </p:xfrm>
        <a:graphic>
          <a:graphicData uri="http://schemas.openxmlformats.org/drawingml/2006/table">
            <a:tbl>
              <a:tblPr>
                <a:noFill/>
                <a:tableStyleId>{7D92404A-E457-4911-A7B4-FA2796B5B991}</a:tableStyleId>
              </a:tblPr>
              <a:tblGrid>
                <a:gridCol w="946800"/>
                <a:gridCol w="946800"/>
                <a:gridCol w="946800"/>
                <a:gridCol w="4842100"/>
              </a:tblGrid>
              <a:tr h="149850">
                <a:tc>
                  <a:txBody>
                    <a:bodyPr/>
                    <a:lstStyle/>
                    <a:p>
                      <a:pPr indent="0" lvl="0" marL="0" rtl="0" algn="ctr">
                        <a:spcBef>
                          <a:spcPts val="0"/>
                        </a:spcBef>
                        <a:spcAft>
                          <a:spcPts val="0"/>
                        </a:spcAft>
                        <a:buNone/>
                      </a:pPr>
                      <a:r>
                        <a:rPr b="1" lang="en-US" sz="1000">
                          <a:latin typeface="Nanum Gothic"/>
                          <a:ea typeface="Nanum Gothic"/>
                          <a:cs typeface="Nanum Gothic"/>
                          <a:sym typeface="Nanum Gothic"/>
                        </a:rPr>
                        <a:t>TF</a:t>
                      </a:r>
                      <a:endParaRPr b="1" sz="1000">
                        <a:latin typeface="Nanum Gothic"/>
                        <a:ea typeface="Nanum Gothic"/>
                        <a:cs typeface="Nanum Gothic"/>
                        <a:sym typeface="Nanum Gothic"/>
                      </a:endParaRPr>
                    </a:p>
                  </a:txBody>
                  <a:tcPr marT="91425" marB="91425" marR="91425" marL="91425">
                    <a:solidFill>
                      <a:srgbClr val="EFEFEF"/>
                    </a:solidFill>
                  </a:tcPr>
                </a:tc>
                <a:tc>
                  <a:txBody>
                    <a:bodyPr/>
                    <a:lstStyle/>
                    <a:p>
                      <a:pPr indent="0" lvl="0" marL="0" rtl="0" algn="ctr">
                        <a:spcBef>
                          <a:spcPts val="0"/>
                        </a:spcBef>
                        <a:spcAft>
                          <a:spcPts val="0"/>
                        </a:spcAft>
                        <a:buNone/>
                      </a:pPr>
                      <a:r>
                        <a:rPr b="1" lang="en-US" sz="1000">
                          <a:latin typeface="Nanum Gothic"/>
                          <a:ea typeface="Nanum Gothic"/>
                          <a:cs typeface="Nanum Gothic"/>
                          <a:sym typeface="Nanum Gothic"/>
                        </a:rPr>
                        <a:t>IDF</a:t>
                      </a:r>
                      <a:endParaRPr b="1" sz="1000">
                        <a:latin typeface="Nanum Gothic"/>
                        <a:ea typeface="Nanum Gothic"/>
                        <a:cs typeface="Nanum Gothic"/>
                        <a:sym typeface="Nanum Gothic"/>
                      </a:endParaRPr>
                    </a:p>
                  </a:txBody>
                  <a:tcPr marT="91425" marB="91425" marR="91425" marL="91425">
                    <a:solidFill>
                      <a:srgbClr val="EFEFEF"/>
                    </a:solidFill>
                  </a:tcPr>
                </a:tc>
                <a:tc>
                  <a:txBody>
                    <a:bodyPr/>
                    <a:lstStyle/>
                    <a:p>
                      <a:pPr indent="0" lvl="0" marL="0" rtl="0" algn="ctr">
                        <a:spcBef>
                          <a:spcPts val="0"/>
                        </a:spcBef>
                        <a:spcAft>
                          <a:spcPts val="0"/>
                        </a:spcAft>
                        <a:buNone/>
                      </a:pPr>
                      <a:r>
                        <a:rPr b="1" lang="en-US" sz="1000">
                          <a:latin typeface="Nanum Gothic"/>
                          <a:ea typeface="Nanum Gothic"/>
                          <a:cs typeface="Nanum Gothic"/>
                          <a:sym typeface="Nanum Gothic"/>
                        </a:rPr>
                        <a:t>TF-IDF</a:t>
                      </a:r>
                      <a:endParaRPr b="1" sz="1000">
                        <a:latin typeface="Nanum Gothic"/>
                        <a:ea typeface="Nanum Gothic"/>
                        <a:cs typeface="Nanum Gothic"/>
                        <a:sym typeface="Nanum Gothic"/>
                      </a:endParaRPr>
                    </a:p>
                  </a:txBody>
                  <a:tcPr marT="91425" marB="91425" marR="91425" marL="91425">
                    <a:solidFill>
                      <a:srgbClr val="EFEFEF"/>
                    </a:solidFill>
                  </a:tcPr>
                </a:tc>
                <a:tc>
                  <a:txBody>
                    <a:bodyPr/>
                    <a:lstStyle/>
                    <a:p>
                      <a:pPr indent="0" lvl="0" marL="0" rtl="0" algn="ctr">
                        <a:spcBef>
                          <a:spcPts val="0"/>
                        </a:spcBef>
                        <a:spcAft>
                          <a:spcPts val="0"/>
                        </a:spcAft>
                        <a:buNone/>
                      </a:pPr>
                      <a:r>
                        <a:rPr b="1" lang="en-US" sz="1000">
                          <a:latin typeface="Nanum Gothic"/>
                          <a:ea typeface="Nanum Gothic"/>
                          <a:cs typeface="Nanum Gothic"/>
                          <a:sym typeface="Nanum Gothic"/>
                        </a:rPr>
                        <a:t>설명</a:t>
                      </a:r>
                      <a:endParaRPr b="1" sz="1000">
                        <a:latin typeface="Nanum Gothic"/>
                        <a:ea typeface="Nanum Gothic"/>
                        <a:cs typeface="Nanum Gothic"/>
                        <a:sym typeface="Nanum Gothic"/>
                      </a:endParaRPr>
                    </a:p>
                  </a:txBody>
                  <a:tcPr marT="91425" marB="91425" marR="91425" marL="91425">
                    <a:solidFill>
                      <a:srgbClr val="EFEFEF"/>
                    </a:solidFill>
                  </a:tcPr>
                </a:tc>
              </a:tr>
              <a:tr h="144100">
                <a:tc>
                  <a:txBody>
                    <a:bodyPr/>
                    <a:lstStyle/>
                    <a:p>
                      <a:pPr indent="0" lvl="0" marL="0" rtl="0" algn="ctr">
                        <a:spcBef>
                          <a:spcPts val="0"/>
                        </a:spcBef>
                        <a:spcAft>
                          <a:spcPts val="0"/>
                        </a:spcAft>
                        <a:buNone/>
                      </a:pPr>
                      <a:r>
                        <a:rPr lang="en-US" sz="1000">
                          <a:latin typeface="Nanum Gothic"/>
                          <a:ea typeface="Nanum Gothic"/>
                          <a:cs typeface="Nanum Gothic"/>
                          <a:sym typeface="Nanum Gothic"/>
                        </a:rPr>
                        <a:t>높</a:t>
                      </a:r>
                      <a:endParaRPr sz="1000">
                        <a:latin typeface="Nanum Gothic"/>
                        <a:ea typeface="Nanum Gothic"/>
                        <a:cs typeface="Nanum Gothic"/>
                        <a:sym typeface="Nanum Gothic"/>
                      </a:endParaRPr>
                    </a:p>
                  </a:txBody>
                  <a:tcPr marT="91425" marB="91425" marR="91425" marL="91425">
                    <a:solidFill>
                      <a:srgbClr val="F4CCCC"/>
                    </a:solidFill>
                  </a:tcPr>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높</a:t>
                      </a:r>
                      <a:endParaRPr sz="1000">
                        <a:latin typeface="Nanum Gothic"/>
                        <a:ea typeface="Nanum Gothic"/>
                        <a:cs typeface="Nanum Gothic"/>
                        <a:sym typeface="Nanum Gothic"/>
                      </a:endParaRPr>
                    </a:p>
                  </a:txBody>
                  <a:tcPr marT="91425" marB="91425" marR="91425" marL="91425">
                    <a:solidFill>
                      <a:srgbClr val="F4CCCC"/>
                    </a:solidFill>
                  </a:tcPr>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높</a:t>
                      </a:r>
                      <a:endParaRPr sz="1000">
                        <a:latin typeface="Nanum Gothic"/>
                        <a:ea typeface="Nanum Gothic"/>
                        <a:cs typeface="Nanum Gothic"/>
                        <a:sym typeface="Nanum Gothic"/>
                      </a:endParaRPr>
                    </a:p>
                  </a:txBody>
                  <a:tcPr marT="91425" marB="91425" marR="91425" marL="91425">
                    <a:solidFill>
                      <a:srgbClr val="F4CCCC"/>
                    </a:solidFill>
                  </a:tcPr>
                </a:tc>
                <a:tc>
                  <a:txBody>
                    <a:bodyPr/>
                    <a:lstStyle/>
                    <a:p>
                      <a:pPr indent="0" lvl="0" marL="0" rtl="0" algn="l">
                        <a:spcBef>
                          <a:spcPts val="0"/>
                        </a:spcBef>
                        <a:spcAft>
                          <a:spcPts val="0"/>
                        </a:spcAft>
                        <a:buNone/>
                      </a:pPr>
                      <a:r>
                        <a:rPr lang="en-US" sz="1000">
                          <a:latin typeface="Nanum Gothic"/>
                          <a:ea typeface="Nanum Gothic"/>
                          <a:cs typeface="Nanum Gothic"/>
                          <a:sym typeface="Nanum Gothic"/>
                        </a:rPr>
                        <a:t>특정 문서에 많이 등장하고 타 문서에 많이 등장하지 않는 단어 (중요 키워드)</a:t>
                      </a:r>
                      <a:endParaRPr sz="1000">
                        <a:latin typeface="Nanum Gothic"/>
                        <a:ea typeface="Nanum Gothic"/>
                        <a:cs typeface="Nanum Gothic"/>
                        <a:sym typeface="Nanum Gothic"/>
                      </a:endParaRPr>
                    </a:p>
                  </a:txBody>
                  <a:tcPr marT="91425" marB="91425" marR="91425" marL="91425">
                    <a:solidFill>
                      <a:srgbClr val="F4CCCC"/>
                    </a:solidFill>
                  </a:tcPr>
                </a:tc>
              </a:tr>
              <a:tr h="144100">
                <a:tc>
                  <a:txBody>
                    <a:bodyPr/>
                    <a:lstStyle/>
                    <a:p>
                      <a:pPr indent="0" lvl="0" marL="0" rtl="0" algn="ctr">
                        <a:spcBef>
                          <a:spcPts val="0"/>
                        </a:spcBef>
                        <a:spcAft>
                          <a:spcPts val="0"/>
                        </a:spcAft>
                        <a:buNone/>
                      </a:pPr>
                      <a:r>
                        <a:rPr lang="en-US" sz="1000">
                          <a:latin typeface="Nanum Gothic"/>
                          <a:ea typeface="Nanum Gothic"/>
                          <a:cs typeface="Nanum Gothic"/>
                          <a:sym typeface="Nanum Gothic"/>
                        </a:rPr>
                        <a:t>높</a:t>
                      </a:r>
                      <a:endParaRPr sz="1000">
                        <a:latin typeface="Nanum Gothic"/>
                        <a:ea typeface="Nanum Gothic"/>
                        <a:cs typeface="Nanum Gothic"/>
                        <a:sym typeface="Nanum Gothic"/>
                      </a:endParaRPr>
                    </a:p>
                  </a:txBody>
                  <a:tcPr marT="91425" marB="91425" marR="91425" marL="91425">
                    <a:solidFill>
                      <a:srgbClr val="FFFFFF"/>
                    </a:solidFill>
                  </a:tcPr>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낮</a:t>
                      </a:r>
                      <a:endParaRPr sz="1000">
                        <a:latin typeface="Nanum Gothic"/>
                        <a:ea typeface="Nanum Gothic"/>
                        <a:cs typeface="Nanum Gothic"/>
                        <a:sym typeface="Nanum Gothic"/>
                      </a:endParaRPr>
                    </a:p>
                  </a:txBody>
                  <a:tcPr marT="91425" marB="91425" marR="91425" marL="91425">
                    <a:solidFill>
                      <a:srgbClr val="FFFFFF"/>
                    </a:solidFill>
                  </a:tcPr>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a:t>
                      </a:r>
                      <a:endParaRPr sz="1000">
                        <a:latin typeface="Nanum Gothic"/>
                        <a:ea typeface="Nanum Gothic"/>
                        <a:cs typeface="Nanum Gothic"/>
                        <a:sym typeface="Nanum Gothic"/>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000">
                          <a:latin typeface="Nanum Gothic"/>
                          <a:ea typeface="Nanum Gothic"/>
                          <a:cs typeface="Nanum Gothic"/>
                          <a:sym typeface="Nanum Gothic"/>
                        </a:rPr>
                        <a:t>특정 문서에도 많이 등장하고 타 문서에도 많이 등장하는 단어</a:t>
                      </a:r>
                      <a:endParaRPr sz="1000">
                        <a:latin typeface="Nanum Gothic"/>
                        <a:ea typeface="Nanum Gothic"/>
                        <a:cs typeface="Nanum Gothic"/>
                        <a:sym typeface="Nanum Gothic"/>
                      </a:endParaRPr>
                    </a:p>
                  </a:txBody>
                  <a:tcPr marT="91425" marB="91425" marR="91425" marL="91425">
                    <a:solidFill>
                      <a:srgbClr val="FFFFFF"/>
                    </a:solidFill>
                  </a:tcPr>
                </a:tc>
              </a:tr>
              <a:tr h="144100">
                <a:tc>
                  <a:txBody>
                    <a:bodyPr/>
                    <a:lstStyle/>
                    <a:p>
                      <a:pPr indent="0" lvl="0" marL="0" rtl="0" algn="ctr">
                        <a:spcBef>
                          <a:spcPts val="0"/>
                        </a:spcBef>
                        <a:spcAft>
                          <a:spcPts val="0"/>
                        </a:spcAft>
                        <a:buNone/>
                      </a:pPr>
                      <a:r>
                        <a:rPr lang="en-US" sz="1000">
                          <a:latin typeface="Nanum Gothic"/>
                          <a:ea typeface="Nanum Gothic"/>
                          <a:cs typeface="Nanum Gothic"/>
                          <a:sym typeface="Nanum Gothic"/>
                        </a:rPr>
                        <a:t>낮</a:t>
                      </a:r>
                      <a:endParaRPr sz="1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높</a:t>
                      </a:r>
                      <a:endParaRPr sz="1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a:t>
                      </a:r>
                      <a:endParaRPr sz="1000">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US" sz="1000">
                          <a:latin typeface="Nanum Gothic"/>
                          <a:ea typeface="Nanum Gothic"/>
                          <a:cs typeface="Nanum Gothic"/>
                          <a:sym typeface="Nanum Gothic"/>
                        </a:rPr>
                        <a:t>특정 문서에는 많이 등장하지 않고 타 문서에만 많이 등장하는 단어</a:t>
                      </a:r>
                      <a:endParaRPr sz="1000">
                        <a:latin typeface="Nanum Gothic"/>
                        <a:ea typeface="Nanum Gothic"/>
                        <a:cs typeface="Nanum Gothic"/>
                        <a:sym typeface="Nanum Gothic"/>
                      </a:endParaRPr>
                    </a:p>
                  </a:txBody>
                  <a:tcPr marT="91425" marB="91425" marR="91425" marL="91425"/>
                </a:tc>
              </a:tr>
              <a:tr h="144100">
                <a:tc>
                  <a:txBody>
                    <a:bodyPr/>
                    <a:lstStyle/>
                    <a:p>
                      <a:pPr indent="0" lvl="0" marL="0" rtl="0" algn="ctr">
                        <a:spcBef>
                          <a:spcPts val="0"/>
                        </a:spcBef>
                        <a:spcAft>
                          <a:spcPts val="0"/>
                        </a:spcAft>
                        <a:buNone/>
                      </a:pPr>
                      <a:r>
                        <a:rPr lang="en-US" sz="1000">
                          <a:latin typeface="Nanum Gothic"/>
                          <a:ea typeface="Nanum Gothic"/>
                          <a:cs typeface="Nanum Gothic"/>
                          <a:sym typeface="Nanum Gothic"/>
                        </a:rPr>
                        <a:t>낮</a:t>
                      </a:r>
                      <a:endParaRPr sz="1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낮</a:t>
                      </a:r>
                      <a:endParaRPr sz="1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낮</a:t>
                      </a:r>
                      <a:endParaRPr sz="1000">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US" sz="1000">
                          <a:latin typeface="Nanum Gothic"/>
                          <a:ea typeface="Nanum Gothic"/>
                          <a:cs typeface="Nanum Gothic"/>
                          <a:sym typeface="Nanum Gothic"/>
                        </a:rPr>
                        <a:t>특정 문서에 많이 등장하지 않고 타 문서에만 많이 등장하는 단어</a:t>
                      </a:r>
                      <a:endParaRPr sz="1000">
                        <a:latin typeface="Nanum Gothic"/>
                        <a:ea typeface="Nanum Gothic"/>
                        <a:cs typeface="Nanum Gothic"/>
                        <a:sym typeface="Nanum Gothic"/>
                      </a:endParaRPr>
                    </a:p>
                  </a:txBody>
                  <a:tcPr marT="91425" marB="91425" marR="91425" marL="91425"/>
                </a:tc>
              </a:tr>
            </a:tbl>
          </a:graphicData>
        </a:graphic>
      </p:graphicFrame>
      <p:sp>
        <p:nvSpPr>
          <p:cNvPr id="270" name="Google Shape;270;p26"/>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7"/>
          <p:cNvSpPr txBox="1"/>
          <p:nvPr>
            <p:ph type="ctrTitle"/>
          </p:nvPr>
        </p:nvSpPr>
        <p:spPr>
          <a:xfrm>
            <a:off x="1143000" y="1953850"/>
            <a:ext cx="6858000" cy="1044300"/>
          </a:xfrm>
          <a:prstGeom prst="rect">
            <a:avLst/>
          </a:prstGeom>
        </p:spPr>
        <p:txBody>
          <a:bodyPr anchorCtr="0" anchor="ctr" bIns="17125" lIns="34275" spcFirstLastPara="1" rIns="34275" wrap="square" tIns="17125">
            <a:noAutofit/>
          </a:bodyPr>
          <a:lstStyle/>
          <a:p>
            <a:pPr indent="0" lvl="0" marL="0" rtl="0" algn="ctr">
              <a:spcBef>
                <a:spcPts val="0"/>
              </a:spcBef>
              <a:spcAft>
                <a:spcPts val="0"/>
              </a:spcAft>
              <a:buNone/>
            </a:pPr>
            <a:r>
              <a:rPr lang="en-US"/>
              <a:t>TextRank 활</a:t>
            </a:r>
            <a:r>
              <a:rPr lang="en-US"/>
              <a:t>용 키워드 추출</a:t>
            </a:r>
            <a:endParaRPr/>
          </a:p>
          <a:p>
            <a:pPr indent="0" lvl="0" marL="0" rtl="0" algn="ctr">
              <a:spcBef>
                <a:spcPts val="0"/>
              </a:spcBef>
              <a:spcAft>
                <a:spcPts val="0"/>
              </a:spcAft>
              <a:buClr>
                <a:schemeClr val="dk1"/>
              </a:buClr>
              <a:buSzPts val="1100"/>
              <a:buFont typeface="Arial"/>
              <a:buNone/>
            </a:pPr>
            <a:r>
              <a:rPr lang="en-US" sz="1800">
                <a:solidFill>
                  <a:schemeClr val="lt1"/>
                </a:solidFill>
                <a:latin typeface="Gothic A1 Thin"/>
                <a:ea typeface="Gothic A1 Thin"/>
                <a:cs typeface="Gothic A1 Thin"/>
                <a:sym typeface="Gothic A1 Thin"/>
              </a:rPr>
              <a:t>(TextRank: Bringing Order into Texts)</a:t>
            </a:r>
            <a:endParaRPr sz="1800">
              <a:latin typeface="Gothic A1 Thin"/>
              <a:ea typeface="Gothic A1 Thin"/>
              <a:cs typeface="Gothic A1 Thin"/>
              <a:sym typeface="Gothic A1 Thin"/>
            </a:endParaRPr>
          </a:p>
        </p:txBody>
      </p:sp>
      <p:sp>
        <p:nvSpPr>
          <p:cNvPr id="277" name="Google Shape;277;p27"/>
          <p:cNvSpPr txBox="1"/>
          <p:nvPr>
            <p:ph idx="1" type="subTitle"/>
          </p:nvPr>
        </p:nvSpPr>
        <p:spPr>
          <a:xfrm>
            <a:off x="1142999" y="3169453"/>
            <a:ext cx="6858000" cy="458100"/>
          </a:xfrm>
          <a:prstGeom prst="rect">
            <a:avLst/>
          </a:prstGeom>
        </p:spPr>
        <p:txBody>
          <a:bodyPr anchorCtr="0" anchor="t" bIns="45700" lIns="91425" spcFirstLastPara="1" rIns="91425" wrap="square" tIns="45700">
            <a:noAutofit/>
          </a:bodyPr>
          <a:lstStyle/>
          <a:p>
            <a:pPr indent="0" lvl="0" marL="0" rtl="0" algn="ctr">
              <a:spcBef>
                <a:spcPts val="800"/>
              </a:spcBef>
              <a:spcAft>
                <a:spcPts val="0"/>
              </a:spcAft>
              <a:buNone/>
            </a:pPr>
            <a:r>
              <a:rPr lang="en-US"/>
              <a:t>핵심 키워드 추출 (Keyword Extraction)</a:t>
            </a:r>
            <a:endParaRPr/>
          </a:p>
          <a:p>
            <a:pPr indent="0" lvl="0" marL="0" rtl="0" algn="ctr">
              <a:spcBef>
                <a:spcPts val="800"/>
              </a:spcBef>
              <a:spcAft>
                <a:spcPts val="0"/>
              </a:spcAft>
              <a:buNone/>
            </a:pPr>
            <a:r>
              <a:t/>
            </a:r>
            <a:endParaRPr/>
          </a:p>
          <a:p>
            <a:pPr indent="0" lvl="0" marL="0" rtl="0" algn="ctr">
              <a:spcBef>
                <a:spcPts val="800"/>
              </a:spcBef>
              <a:spcAft>
                <a:spcPts val="0"/>
              </a:spcAft>
              <a:buNone/>
            </a:pPr>
            <a:r>
              <a:t/>
            </a:r>
            <a:endParaRPr/>
          </a:p>
        </p:txBody>
      </p:sp>
      <p:sp>
        <p:nvSpPr>
          <p:cNvPr id="278" name="Google Shape;278;p27"/>
          <p:cNvSpPr txBox="1"/>
          <p:nvPr>
            <p:ph idx="4294967295"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단어의 중요도 판단</a:t>
            </a:r>
            <a:endParaRPr/>
          </a:p>
        </p:txBody>
      </p:sp>
      <p:sp>
        <p:nvSpPr>
          <p:cNvPr id="285" name="Google Shape;285;p28"/>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286" name="Google Shape;286;p28"/>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7" name="Google Shape;287;p28"/>
          <p:cNvSpPr txBox="1"/>
          <p:nvPr/>
        </p:nvSpPr>
        <p:spPr>
          <a:xfrm>
            <a:off x="1824925" y="2233025"/>
            <a:ext cx="5509500" cy="9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6000">
                <a:latin typeface="Gothic A1 SemiBold"/>
                <a:ea typeface="Gothic A1 SemiBold"/>
                <a:cs typeface="Gothic A1 SemiBold"/>
                <a:sym typeface="Gothic A1 SemiBold"/>
              </a:rPr>
              <a:t>TextRank</a:t>
            </a:r>
            <a:endParaRPr sz="6000">
              <a:latin typeface="Gothic A1 SemiBold"/>
              <a:ea typeface="Gothic A1 SemiBold"/>
              <a:cs typeface="Gothic A1 SemiBold"/>
              <a:sym typeface="Gothic A1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TextRank</a:t>
            </a:r>
            <a:endParaRPr/>
          </a:p>
          <a:p>
            <a:pPr indent="0" lvl="0" marL="0" rtl="0" algn="ctr">
              <a:spcBef>
                <a:spcPts val="0"/>
              </a:spcBef>
              <a:spcAft>
                <a:spcPts val="0"/>
              </a:spcAft>
              <a:buNone/>
            </a:pPr>
            <a:r>
              <a:t/>
            </a:r>
            <a:endParaRPr/>
          </a:p>
        </p:txBody>
      </p:sp>
      <p:sp>
        <p:nvSpPr>
          <p:cNvPr id="294" name="Google Shape;294;p29"/>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295" name="Google Shape;295;p29"/>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96" name="Google Shape;296;p29"/>
          <p:cNvSpPr/>
          <p:nvPr/>
        </p:nvSpPr>
        <p:spPr>
          <a:xfrm>
            <a:off x="6190663" y="3539375"/>
            <a:ext cx="2727900" cy="384300"/>
          </a:xfrm>
          <a:prstGeom prst="rect">
            <a:avLst/>
          </a:prstGeom>
          <a:noFill/>
          <a:ln cap="flat" cmpd="sng" w="9525">
            <a:solidFill>
              <a:srgbClr val="434343"/>
            </a:solidFill>
            <a:prstDash val="dash"/>
            <a:round/>
            <a:headEnd len="sm" w="sm" type="none"/>
            <a:tailEnd len="sm" w="sm" type="none"/>
          </a:ln>
        </p:spPr>
        <p:txBody>
          <a:bodyPr anchorCtr="0" anchor="ctr" bIns="91425" lIns="91425" spcFirstLastPara="1" rIns="234000" wrap="square" tIns="91425">
            <a:noAutofit/>
          </a:bodyPr>
          <a:lstStyle/>
          <a:p>
            <a:pPr indent="0" lvl="0" marL="0" rtl="0" algn="r">
              <a:spcBef>
                <a:spcPts val="0"/>
              </a:spcBef>
              <a:spcAft>
                <a:spcPts val="0"/>
              </a:spcAft>
              <a:buNone/>
            </a:pPr>
            <a:r>
              <a:rPr b="1" lang="en-US">
                <a:latin typeface="Gothic A1"/>
                <a:ea typeface="Gothic A1"/>
                <a:cs typeface="Gothic A1"/>
                <a:sym typeface="Gothic A1"/>
              </a:rPr>
              <a:t>핵심 키워드  </a:t>
            </a:r>
            <a:endParaRPr b="1">
              <a:latin typeface="Gothic A1"/>
              <a:ea typeface="Gothic A1"/>
              <a:cs typeface="Gothic A1"/>
              <a:sym typeface="Gothic A1"/>
            </a:endParaRPr>
          </a:p>
        </p:txBody>
      </p:sp>
      <p:grpSp>
        <p:nvGrpSpPr>
          <p:cNvPr id="297" name="Google Shape;297;p29"/>
          <p:cNvGrpSpPr/>
          <p:nvPr/>
        </p:nvGrpSpPr>
        <p:grpSpPr>
          <a:xfrm>
            <a:off x="225441" y="1349142"/>
            <a:ext cx="2029693" cy="2803858"/>
            <a:chOff x="436463" y="197525"/>
            <a:chExt cx="4154100" cy="4357200"/>
          </a:xfrm>
        </p:grpSpPr>
        <p:sp>
          <p:nvSpPr>
            <p:cNvPr id="298" name="Google Shape;298;p29"/>
            <p:cNvSpPr/>
            <p:nvPr/>
          </p:nvSpPr>
          <p:spPr>
            <a:xfrm>
              <a:off x="436463" y="197525"/>
              <a:ext cx="4154100" cy="4357200"/>
            </a:xfrm>
            <a:prstGeom prst="rect">
              <a:avLst/>
            </a:prstGeom>
            <a:solidFill>
              <a:srgbClr val="FFFFF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9"/>
            <p:cNvGrpSpPr/>
            <p:nvPr/>
          </p:nvGrpSpPr>
          <p:grpSpPr>
            <a:xfrm>
              <a:off x="680469" y="525926"/>
              <a:ext cx="3666092" cy="3700389"/>
              <a:chOff x="680500" y="525950"/>
              <a:chExt cx="3984450" cy="4021725"/>
            </a:xfrm>
          </p:grpSpPr>
          <p:sp>
            <p:nvSpPr>
              <p:cNvPr id="300" name="Google Shape;300;p29"/>
              <p:cNvSpPr/>
              <p:nvPr/>
            </p:nvSpPr>
            <p:spPr>
              <a:xfrm>
                <a:off x="680500" y="5259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01" name="Google Shape;301;p29"/>
              <p:cNvSpPr/>
              <p:nvPr/>
            </p:nvSpPr>
            <p:spPr>
              <a:xfrm>
                <a:off x="1608850" y="525950"/>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02" name="Google Shape;302;p29"/>
              <p:cNvSpPr/>
              <p:nvPr/>
            </p:nvSpPr>
            <p:spPr>
              <a:xfrm>
                <a:off x="3184600" y="525950"/>
                <a:ext cx="5520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03" name="Google Shape;303;p29"/>
              <p:cNvSpPr/>
              <p:nvPr/>
            </p:nvSpPr>
            <p:spPr>
              <a:xfrm>
                <a:off x="3853150" y="5259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04" name="Google Shape;304;p29"/>
              <p:cNvSpPr/>
              <p:nvPr/>
            </p:nvSpPr>
            <p:spPr>
              <a:xfrm>
                <a:off x="2721775" y="940975"/>
                <a:ext cx="19221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05" name="Google Shape;305;p29"/>
              <p:cNvSpPr/>
              <p:nvPr/>
            </p:nvSpPr>
            <p:spPr>
              <a:xfrm>
                <a:off x="1188250" y="940975"/>
                <a:ext cx="1459200" cy="286500"/>
              </a:xfrm>
              <a:prstGeom prst="roundRect">
                <a:avLst>
                  <a:gd fmla="val 50000"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06" name="Google Shape;306;p29"/>
              <p:cNvSpPr/>
              <p:nvPr/>
            </p:nvSpPr>
            <p:spPr>
              <a:xfrm>
                <a:off x="680500" y="940975"/>
                <a:ext cx="4335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07" name="Google Shape;307;p29"/>
              <p:cNvSpPr/>
              <p:nvPr/>
            </p:nvSpPr>
            <p:spPr>
              <a:xfrm>
                <a:off x="680500" y="135600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08" name="Google Shape;308;p29"/>
              <p:cNvSpPr/>
              <p:nvPr/>
            </p:nvSpPr>
            <p:spPr>
              <a:xfrm>
                <a:off x="1608850" y="1356000"/>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09" name="Google Shape;309;p29"/>
              <p:cNvSpPr/>
              <p:nvPr/>
            </p:nvSpPr>
            <p:spPr>
              <a:xfrm>
                <a:off x="3184600" y="1356000"/>
                <a:ext cx="5520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10" name="Google Shape;310;p29"/>
              <p:cNvSpPr/>
              <p:nvPr/>
            </p:nvSpPr>
            <p:spPr>
              <a:xfrm>
                <a:off x="3853150" y="135600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11" name="Google Shape;311;p29"/>
              <p:cNvSpPr/>
              <p:nvPr/>
            </p:nvSpPr>
            <p:spPr>
              <a:xfrm>
                <a:off x="2721775" y="1771025"/>
                <a:ext cx="1922100" cy="286500"/>
              </a:xfrm>
              <a:prstGeom prst="roundRect">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12" name="Google Shape;312;p29"/>
              <p:cNvSpPr/>
              <p:nvPr/>
            </p:nvSpPr>
            <p:spPr>
              <a:xfrm>
                <a:off x="1188250" y="1771025"/>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13" name="Google Shape;313;p29"/>
              <p:cNvSpPr/>
              <p:nvPr/>
            </p:nvSpPr>
            <p:spPr>
              <a:xfrm>
                <a:off x="680500" y="1771025"/>
                <a:ext cx="4335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14" name="Google Shape;314;p29"/>
              <p:cNvSpPr/>
              <p:nvPr/>
            </p:nvSpPr>
            <p:spPr>
              <a:xfrm>
                <a:off x="680500" y="21860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15" name="Google Shape;315;p29"/>
              <p:cNvSpPr/>
              <p:nvPr/>
            </p:nvSpPr>
            <p:spPr>
              <a:xfrm>
                <a:off x="1608850" y="2186050"/>
                <a:ext cx="1459200" cy="286500"/>
              </a:xfrm>
              <a:prstGeom prst="roundRect">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16" name="Google Shape;316;p29"/>
              <p:cNvSpPr/>
              <p:nvPr/>
            </p:nvSpPr>
            <p:spPr>
              <a:xfrm>
                <a:off x="3184600" y="2186050"/>
                <a:ext cx="5520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17" name="Google Shape;317;p29"/>
              <p:cNvSpPr/>
              <p:nvPr/>
            </p:nvSpPr>
            <p:spPr>
              <a:xfrm>
                <a:off x="3853150" y="21860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18" name="Google Shape;318;p29"/>
              <p:cNvSpPr/>
              <p:nvPr/>
            </p:nvSpPr>
            <p:spPr>
              <a:xfrm>
                <a:off x="2721775" y="2601075"/>
                <a:ext cx="19221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19" name="Google Shape;319;p29"/>
              <p:cNvSpPr/>
              <p:nvPr/>
            </p:nvSpPr>
            <p:spPr>
              <a:xfrm>
                <a:off x="1188250" y="2601075"/>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20" name="Google Shape;320;p29"/>
              <p:cNvSpPr/>
              <p:nvPr/>
            </p:nvSpPr>
            <p:spPr>
              <a:xfrm>
                <a:off x="680500" y="2601075"/>
                <a:ext cx="4335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21" name="Google Shape;321;p29"/>
              <p:cNvSpPr/>
              <p:nvPr/>
            </p:nvSpPr>
            <p:spPr>
              <a:xfrm>
                <a:off x="680500" y="301610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22" name="Google Shape;322;p29"/>
              <p:cNvSpPr/>
              <p:nvPr/>
            </p:nvSpPr>
            <p:spPr>
              <a:xfrm>
                <a:off x="1608850" y="3016100"/>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23" name="Google Shape;323;p29"/>
              <p:cNvSpPr/>
              <p:nvPr/>
            </p:nvSpPr>
            <p:spPr>
              <a:xfrm>
                <a:off x="3184600" y="3016100"/>
                <a:ext cx="5520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24" name="Google Shape;324;p29"/>
              <p:cNvSpPr/>
              <p:nvPr/>
            </p:nvSpPr>
            <p:spPr>
              <a:xfrm>
                <a:off x="3853150" y="3016100"/>
                <a:ext cx="811800" cy="286500"/>
              </a:xfrm>
              <a:prstGeom prst="roundRect">
                <a:avLst>
                  <a:gd fmla="val 50000" name="adj"/>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25" name="Google Shape;325;p29"/>
              <p:cNvSpPr/>
              <p:nvPr/>
            </p:nvSpPr>
            <p:spPr>
              <a:xfrm>
                <a:off x="2721775" y="3431125"/>
                <a:ext cx="19221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26" name="Google Shape;326;p29"/>
              <p:cNvSpPr/>
              <p:nvPr/>
            </p:nvSpPr>
            <p:spPr>
              <a:xfrm>
                <a:off x="1188250" y="3431125"/>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27" name="Google Shape;327;p29"/>
              <p:cNvSpPr/>
              <p:nvPr/>
            </p:nvSpPr>
            <p:spPr>
              <a:xfrm>
                <a:off x="680500" y="3431125"/>
                <a:ext cx="4335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28" name="Google Shape;328;p29"/>
              <p:cNvSpPr/>
              <p:nvPr/>
            </p:nvSpPr>
            <p:spPr>
              <a:xfrm>
                <a:off x="680500" y="38461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29" name="Google Shape;329;p29"/>
              <p:cNvSpPr/>
              <p:nvPr/>
            </p:nvSpPr>
            <p:spPr>
              <a:xfrm>
                <a:off x="1608850" y="3846150"/>
                <a:ext cx="1459200" cy="2865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30" name="Google Shape;330;p29"/>
              <p:cNvSpPr/>
              <p:nvPr/>
            </p:nvSpPr>
            <p:spPr>
              <a:xfrm>
                <a:off x="3184600" y="3846150"/>
                <a:ext cx="5520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31" name="Google Shape;331;p29"/>
              <p:cNvSpPr/>
              <p:nvPr/>
            </p:nvSpPr>
            <p:spPr>
              <a:xfrm>
                <a:off x="3853150" y="38461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32" name="Google Shape;332;p29"/>
              <p:cNvSpPr/>
              <p:nvPr/>
            </p:nvSpPr>
            <p:spPr>
              <a:xfrm>
                <a:off x="2721775" y="4261175"/>
                <a:ext cx="1922100" cy="286500"/>
              </a:xfrm>
              <a:prstGeom prst="roundRect">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33" name="Google Shape;333;p29"/>
              <p:cNvSpPr/>
              <p:nvPr/>
            </p:nvSpPr>
            <p:spPr>
              <a:xfrm>
                <a:off x="1188250" y="4261175"/>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34" name="Google Shape;334;p29"/>
              <p:cNvSpPr/>
              <p:nvPr/>
            </p:nvSpPr>
            <p:spPr>
              <a:xfrm>
                <a:off x="680500" y="4261175"/>
                <a:ext cx="4335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grpSp>
      </p:grpSp>
      <p:sp>
        <p:nvSpPr>
          <p:cNvPr id="335" name="Google Shape;335;p29"/>
          <p:cNvSpPr/>
          <p:nvPr/>
        </p:nvSpPr>
        <p:spPr>
          <a:xfrm>
            <a:off x="6303595" y="1683306"/>
            <a:ext cx="695100" cy="169800"/>
          </a:xfrm>
          <a:prstGeom prst="roundRect">
            <a:avLst>
              <a:gd fmla="val 50000"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36" name="Google Shape;336;p29"/>
          <p:cNvSpPr/>
          <p:nvPr/>
        </p:nvSpPr>
        <p:spPr>
          <a:xfrm>
            <a:off x="6303595" y="2076473"/>
            <a:ext cx="695100" cy="169800"/>
          </a:xfrm>
          <a:prstGeom prst="roundRect">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37" name="Google Shape;337;p29"/>
          <p:cNvSpPr/>
          <p:nvPr/>
        </p:nvSpPr>
        <p:spPr>
          <a:xfrm>
            <a:off x="6303595" y="2469641"/>
            <a:ext cx="695100" cy="169800"/>
          </a:xfrm>
          <a:prstGeom prst="roundRect">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38" name="Google Shape;338;p29"/>
          <p:cNvSpPr/>
          <p:nvPr/>
        </p:nvSpPr>
        <p:spPr>
          <a:xfrm>
            <a:off x="6303595" y="2862809"/>
            <a:ext cx="695100" cy="169800"/>
          </a:xfrm>
          <a:prstGeom prst="roundRect">
            <a:avLst>
              <a:gd fmla="val 50000" name="adj"/>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39" name="Google Shape;339;p29"/>
          <p:cNvSpPr/>
          <p:nvPr/>
        </p:nvSpPr>
        <p:spPr>
          <a:xfrm>
            <a:off x="6303595" y="3255976"/>
            <a:ext cx="695100" cy="1698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40" name="Google Shape;340;p29"/>
          <p:cNvSpPr/>
          <p:nvPr/>
        </p:nvSpPr>
        <p:spPr>
          <a:xfrm>
            <a:off x="6303595" y="3649144"/>
            <a:ext cx="695100" cy="169800"/>
          </a:xfrm>
          <a:prstGeom prst="roundRect">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41" name="Google Shape;341;p29"/>
          <p:cNvSpPr/>
          <p:nvPr/>
        </p:nvSpPr>
        <p:spPr>
          <a:xfrm>
            <a:off x="7210316" y="1683306"/>
            <a:ext cx="720000" cy="1698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thic A1 Light"/>
                <a:ea typeface="Gothic A1 Light"/>
                <a:cs typeface="Gothic A1 Light"/>
                <a:sym typeface="Gothic A1 Light"/>
              </a:rPr>
              <a:t>30</a:t>
            </a:r>
            <a:endParaRPr>
              <a:latin typeface="Gothic A1 Light"/>
              <a:ea typeface="Gothic A1 Light"/>
              <a:cs typeface="Gothic A1 Light"/>
              <a:sym typeface="Gothic A1 Light"/>
            </a:endParaRPr>
          </a:p>
        </p:txBody>
      </p:sp>
      <p:sp>
        <p:nvSpPr>
          <p:cNvPr id="342" name="Google Shape;342;p29"/>
          <p:cNvSpPr/>
          <p:nvPr/>
        </p:nvSpPr>
        <p:spPr>
          <a:xfrm>
            <a:off x="7210316" y="2076473"/>
            <a:ext cx="720000" cy="1698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thic A1 Light"/>
                <a:ea typeface="Gothic A1 Light"/>
                <a:cs typeface="Gothic A1 Light"/>
                <a:sym typeface="Gothic A1 Light"/>
              </a:rPr>
              <a:t>50</a:t>
            </a:r>
            <a:endParaRPr>
              <a:latin typeface="Gothic A1 Light"/>
              <a:ea typeface="Gothic A1 Light"/>
              <a:cs typeface="Gothic A1 Light"/>
              <a:sym typeface="Gothic A1 Light"/>
            </a:endParaRPr>
          </a:p>
        </p:txBody>
      </p:sp>
      <p:sp>
        <p:nvSpPr>
          <p:cNvPr id="343" name="Google Shape;343;p29"/>
          <p:cNvSpPr/>
          <p:nvPr/>
        </p:nvSpPr>
        <p:spPr>
          <a:xfrm>
            <a:off x="7210316" y="2469641"/>
            <a:ext cx="720000" cy="1698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thic A1 Light"/>
                <a:ea typeface="Gothic A1 Light"/>
                <a:cs typeface="Gothic A1 Light"/>
                <a:sym typeface="Gothic A1 Light"/>
              </a:rPr>
              <a:t>40</a:t>
            </a:r>
            <a:endParaRPr>
              <a:latin typeface="Gothic A1 Light"/>
              <a:ea typeface="Gothic A1 Light"/>
              <a:cs typeface="Gothic A1 Light"/>
              <a:sym typeface="Gothic A1 Light"/>
            </a:endParaRPr>
          </a:p>
        </p:txBody>
      </p:sp>
      <p:sp>
        <p:nvSpPr>
          <p:cNvPr id="344" name="Google Shape;344;p29"/>
          <p:cNvSpPr/>
          <p:nvPr/>
        </p:nvSpPr>
        <p:spPr>
          <a:xfrm>
            <a:off x="7210316" y="2862809"/>
            <a:ext cx="720000" cy="1698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thic A1 Light"/>
                <a:ea typeface="Gothic A1 Light"/>
                <a:cs typeface="Gothic A1 Light"/>
                <a:sym typeface="Gothic A1 Light"/>
              </a:rPr>
              <a:t>15</a:t>
            </a:r>
            <a:endParaRPr>
              <a:latin typeface="Gothic A1 Light"/>
              <a:ea typeface="Gothic A1 Light"/>
              <a:cs typeface="Gothic A1 Light"/>
              <a:sym typeface="Gothic A1 Light"/>
            </a:endParaRPr>
          </a:p>
        </p:txBody>
      </p:sp>
      <p:sp>
        <p:nvSpPr>
          <p:cNvPr id="345" name="Google Shape;345;p29"/>
          <p:cNvSpPr/>
          <p:nvPr/>
        </p:nvSpPr>
        <p:spPr>
          <a:xfrm>
            <a:off x="7210316" y="3255976"/>
            <a:ext cx="720000" cy="1698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thic A1 Light"/>
                <a:ea typeface="Gothic A1 Light"/>
                <a:cs typeface="Gothic A1 Light"/>
                <a:sym typeface="Gothic A1 Light"/>
              </a:rPr>
              <a:t>65</a:t>
            </a:r>
            <a:endParaRPr>
              <a:latin typeface="Gothic A1 Light"/>
              <a:ea typeface="Gothic A1 Light"/>
              <a:cs typeface="Gothic A1 Light"/>
              <a:sym typeface="Gothic A1 Light"/>
            </a:endParaRPr>
          </a:p>
        </p:txBody>
      </p:sp>
      <p:sp>
        <p:nvSpPr>
          <p:cNvPr id="346" name="Google Shape;346;p29"/>
          <p:cNvSpPr/>
          <p:nvPr/>
        </p:nvSpPr>
        <p:spPr>
          <a:xfrm>
            <a:off x="7210316" y="3649144"/>
            <a:ext cx="864000" cy="1698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thic A1 Light"/>
                <a:ea typeface="Gothic A1 Light"/>
                <a:cs typeface="Gothic A1 Light"/>
                <a:sym typeface="Gothic A1 Light"/>
              </a:rPr>
              <a:t>70</a:t>
            </a:r>
            <a:endParaRPr>
              <a:latin typeface="Gothic A1 Light"/>
              <a:ea typeface="Gothic A1 Light"/>
              <a:cs typeface="Gothic A1 Light"/>
              <a:sym typeface="Gothic A1 Light"/>
            </a:endParaRPr>
          </a:p>
        </p:txBody>
      </p:sp>
      <p:sp>
        <p:nvSpPr>
          <p:cNvPr id="347" name="Google Shape;347;p29"/>
          <p:cNvSpPr txBox="1"/>
          <p:nvPr/>
        </p:nvSpPr>
        <p:spPr>
          <a:xfrm>
            <a:off x="6923583" y="1250253"/>
            <a:ext cx="1080000" cy="2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othic A1 Medium"/>
                <a:ea typeface="Gothic A1 Medium"/>
                <a:cs typeface="Gothic A1 Medium"/>
                <a:sym typeface="Gothic A1 Medium"/>
              </a:rPr>
              <a:t>단어중요도</a:t>
            </a:r>
            <a:endParaRPr>
              <a:latin typeface="Gothic A1 Medium"/>
              <a:ea typeface="Gothic A1 Medium"/>
              <a:cs typeface="Gothic A1 Medium"/>
              <a:sym typeface="Gothic A1 Medium"/>
            </a:endParaRPr>
          </a:p>
        </p:txBody>
      </p:sp>
      <p:sp>
        <p:nvSpPr>
          <p:cNvPr id="348" name="Google Shape;348;p29"/>
          <p:cNvSpPr/>
          <p:nvPr/>
        </p:nvSpPr>
        <p:spPr>
          <a:xfrm>
            <a:off x="2124813" y="2173913"/>
            <a:ext cx="1015500" cy="1154400"/>
          </a:xfrm>
          <a:prstGeom prst="rightArrow">
            <a:avLst>
              <a:gd fmla="val 50000" name="adj1"/>
              <a:gd fmla="val 33151" name="adj2"/>
            </a:avLst>
          </a:prstGeom>
          <a:gradFill>
            <a:gsLst>
              <a:gs pos="0">
                <a:srgbClr val="FFFFFF"/>
              </a:gs>
              <a:gs pos="0">
                <a:srgbClr val="FFFFFF"/>
              </a:gs>
              <a:gs pos="100000">
                <a:srgbClr val="A6A6A6"/>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그래프</a:t>
            </a:r>
            <a:endParaRPr/>
          </a:p>
          <a:p>
            <a:pPr indent="0" lvl="0" marL="0" rtl="0" algn="ctr">
              <a:spcBef>
                <a:spcPts val="0"/>
              </a:spcBef>
              <a:spcAft>
                <a:spcPts val="0"/>
              </a:spcAft>
              <a:buNone/>
            </a:pPr>
            <a:r>
              <a:rPr lang="en-US"/>
              <a:t>생성</a:t>
            </a:r>
            <a:endParaRPr/>
          </a:p>
        </p:txBody>
      </p:sp>
      <p:sp>
        <p:nvSpPr>
          <p:cNvPr id="349" name="Google Shape;349;p29"/>
          <p:cNvSpPr/>
          <p:nvPr/>
        </p:nvSpPr>
        <p:spPr>
          <a:xfrm>
            <a:off x="5229060" y="2173913"/>
            <a:ext cx="1015500" cy="1154400"/>
          </a:xfrm>
          <a:prstGeom prst="rightArrow">
            <a:avLst>
              <a:gd fmla="val 50000" name="adj1"/>
              <a:gd fmla="val 33151" name="adj2"/>
            </a:avLst>
          </a:prstGeom>
          <a:gradFill>
            <a:gsLst>
              <a:gs pos="0">
                <a:srgbClr val="FFFFFF"/>
              </a:gs>
              <a:gs pos="0">
                <a:srgbClr val="FFFFFF"/>
              </a:gs>
              <a:gs pos="100000">
                <a:srgbClr val="A6A6A6"/>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중요도 </a:t>
            </a:r>
            <a:endParaRPr/>
          </a:p>
          <a:p>
            <a:pPr indent="0" lvl="0" marL="0" rtl="0" algn="ctr">
              <a:spcBef>
                <a:spcPts val="0"/>
              </a:spcBef>
              <a:spcAft>
                <a:spcPts val="0"/>
              </a:spcAft>
              <a:buNone/>
            </a:pPr>
            <a:r>
              <a:rPr lang="en-US"/>
              <a:t>계산</a:t>
            </a:r>
            <a:endParaRPr/>
          </a:p>
        </p:txBody>
      </p:sp>
      <p:sp>
        <p:nvSpPr>
          <p:cNvPr id="350" name="Google Shape;350;p29"/>
          <p:cNvSpPr/>
          <p:nvPr/>
        </p:nvSpPr>
        <p:spPr>
          <a:xfrm>
            <a:off x="3427462" y="1630893"/>
            <a:ext cx="337200" cy="169800"/>
          </a:xfrm>
          <a:prstGeom prst="roundRect">
            <a:avLst>
              <a:gd fmla="val 50000"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51" name="Google Shape;351;p29"/>
          <p:cNvSpPr/>
          <p:nvPr/>
        </p:nvSpPr>
        <p:spPr>
          <a:xfrm>
            <a:off x="4865537" y="1853110"/>
            <a:ext cx="337200" cy="169800"/>
          </a:xfrm>
          <a:prstGeom prst="roundRect">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52" name="Google Shape;352;p29"/>
          <p:cNvSpPr/>
          <p:nvPr/>
        </p:nvSpPr>
        <p:spPr>
          <a:xfrm>
            <a:off x="3201687" y="2024076"/>
            <a:ext cx="337200" cy="169800"/>
          </a:xfrm>
          <a:prstGeom prst="roundRect">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53" name="Google Shape;353;p29"/>
          <p:cNvSpPr/>
          <p:nvPr/>
        </p:nvSpPr>
        <p:spPr>
          <a:xfrm>
            <a:off x="4054312" y="1406418"/>
            <a:ext cx="337200" cy="169800"/>
          </a:xfrm>
          <a:prstGeom prst="roundRect">
            <a:avLst>
              <a:gd fmla="val 50000" name="adj"/>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54" name="Google Shape;354;p29"/>
          <p:cNvSpPr/>
          <p:nvPr/>
        </p:nvSpPr>
        <p:spPr>
          <a:xfrm>
            <a:off x="3326812" y="3032609"/>
            <a:ext cx="337200" cy="1698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55" name="Google Shape;355;p29"/>
          <p:cNvSpPr/>
          <p:nvPr/>
        </p:nvSpPr>
        <p:spPr>
          <a:xfrm>
            <a:off x="4529887" y="3649151"/>
            <a:ext cx="337200" cy="169800"/>
          </a:xfrm>
          <a:prstGeom prst="roundRect">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56" name="Google Shape;356;p29"/>
          <p:cNvSpPr/>
          <p:nvPr/>
        </p:nvSpPr>
        <p:spPr>
          <a:xfrm>
            <a:off x="3326814" y="2613963"/>
            <a:ext cx="337200" cy="169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57" name="Google Shape;357;p29"/>
          <p:cNvSpPr/>
          <p:nvPr/>
        </p:nvSpPr>
        <p:spPr>
          <a:xfrm>
            <a:off x="3764651" y="3425775"/>
            <a:ext cx="337200" cy="169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58" name="Google Shape;358;p29"/>
          <p:cNvSpPr/>
          <p:nvPr/>
        </p:nvSpPr>
        <p:spPr>
          <a:xfrm>
            <a:off x="4553351" y="2305138"/>
            <a:ext cx="337200" cy="169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59" name="Google Shape;359;p29"/>
          <p:cNvSpPr/>
          <p:nvPr/>
        </p:nvSpPr>
        <p:spPr>
          <a:xfrm>
            <a:off x="4529889" y="1406575"/>
            <a:ext cx="337200" cy="169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60" name="Google Shape;360;p29"/>
          <p:cNvSpPr/>
          <p:nvPr/>
        </p:nvSpPr>
        <p:spPr>
          <a:xfrm>
            <a:off x="3926114" y="2102125"/>
            <a:ext cx="337200" cy="169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61" name="Google Shape;361;p29"/>
          <p:cNvSpPr/>
          <p:nvPr/>
        </p:nvSpPr>
        <p:spPr>
          <a:xfrm>
            <a:off x="4110764" y="2749925"/>
            <a:ext cx="337200" cy="169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sp>
        <p:nvSpPr>
          <p:cNvPr id="362" name="Google Shape;362;p29"/>
          <p:cNvSpPr/>
          <p:nvPr/>
        </p:nvSpPr>
        <p:spPr>
          <a:xfrm>
            <a:off x="4865526" y="3203700"/>
            <a:ext cx="337200" cy="169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othic A1 Light"/>
              <a:ea typeface="Gothic A1 Light"/>
              <a:cs typeface="Gothic A1 Light"/>
              <a:sym typeface="Gothic A1 Light"/>
            </a:endParaRPr>
          </a:p>
        </p:txBody>
      </p:sp>
      <p:cxnSp>
        <p:nvCxnSpPr>
          <p:cNvPr id="363" name="Google Shape;363;p29"/>
          <p:cNvCxnSpPr>
            <a:stCxn id="350" idx="2"/>
            <a:endCxn id="352" idx="0"/>
          </p:cNvCxnSpPr>
          <p:nvPr/>
        </p:nvCxnSpPr>
        <p:spPr>
          <a:xfrm flipH="1">
            <a:off x="3370162" y="1800693"/>
            <a:ext cx="225900" cy="223500"/>
          </a:xfrm>
          <a:prstGeom prst="straightConnector1">
            <a:avLst/>
          </a:prstGeom>
          <a:noFill/>
          <a:ln cap="flat" cmpd="sng" w="9525">
            <a:solidFill>
              <a:srgbClr val="B7B7B7"/>
            </a:solidFill>
            <a:prstDash val="solid"/>
            <a:round/>
            <a:headEnd len="med" w="med" type="none"/>
            <a:tailEnd len="med" w="med" type="none"/>
          </a:ln>
        </p:spPr>
      </p:cxnSp>
      <p:cxnSp>
        <p:nvCxnSpPr>
          <p:cNvPr id="364" name="Google Shape;364;p29"/>
          <p:cNvCxnSpPr>
            <a:stCxn id="350" idx="2"/>
            <a:endCxn id="360" idx="0"/>
          </p:cNvCxnSpPr>
          <p:nvPr/>
        </p:nvCxnSpPr>
        <p:spPr>
          <a:xfrm>
            <a:off x="3596062" y="1800693"/>
            <a:ext cx="498600" cy="301500"/>
          </a:xfrm>
          <a:prstGeom prst="straightConnector1">
            <a:avLst/>
          </a:prstGeom>
          <a:noFill/>
          <a:ln cap="flat" cmpd="sng" w="9525">
            <a:solidFill>
              <a:srgbClr val="B7B7B7"/>
            </a:solidFill>
            <a:prstDash val="solid"/>
            <a:round/>
            <a:headEnd len="med" w="med" type="none"/>
            <a:tailEnd len="med" w="med" type="none"/>
          </a:ln>
        </p:spPr>
      </p:cxnSp>
      <p:cxnSp>
        <p:nvCxnSpPr>
          <p:cNvPr id="365" name="Google Shape;365;p29"/>
          <p:cNvCxnSpPr>
            <a:stCxn id="350" idx="2"/>
            <a:endCxn id="351" idx="1"/>
          </p:cNvCxnSpPr>
          <p:nvPr/>
        </p:nvCxnSpPr>
        <p:spPr>
          <a:xfrm>
            <a:off x="3596062" y="1800693"/>
            <a:ext cx="1269600" cy="137400"/>
          </a:xfrm>
          <a:prstGeom prst="straightConnector1">
            <a:avLst/>
          </a:prstGeom>
          <a:noFill/>
          <a:ln cap="flat" cmpd="sng" w="9525">
            <a:solidFill>
              <a:srgbClr val="B7B7B7"/>
            </a:solidFill>
            <a:prstDash val="solid"/>
            <a:round/>
            <a:headEnd len="med" w="med" type="none"/>
            <a:tailEnd len="med" w="med" type="none"/>
          </a:ln>
        </p:spPr>
      </p:cxnSp>
      <p:cxnSp>
        <p:nvCxnSpPr>
          <p:cNvPr id="366" name="Google Shape;366;p29"/>
          <p:cNvCxnSpPr>
            <a:stCxn id="359" idx="1"/>
            <a:endCxn id="353" idx="3"/>
          </p:cNvCxnSpPr>
          <p:nvPr/>
        </p:nvCxnSpPr>
        <p:spPr>
          <a:xfrm rot="10800000">
            <a:off x="4391589" y="1491325"/>
            <a:ext cx="138300" cy="0"/>
          </a:xfrm>
          <a:prstGeom prst="straightConnector1">
            <a:avLst/>
          </a:prstGeom>
          <a:noFill/>
          <a:ln cap="flat" cmpd="sng" w="9525">
            <a:solidFill>
              <a:srgbClr val="B7B7B7"/>
            </a:solidFill>
            <a:prstDash val="solid"/>
            <a:round/>
            <a:headEnd len="med" w="med" type="none"/>
            <a:tailEnd len="med" w="med" type="none"/>
          </a:ln>
        </p:spPr>
      </p:cxnSp>
      <p:cxnSp>
        <p:nvCxnSpPr>
          <p:cNvPr id="367" name="Google Shape;367;p29"/>
          <p:cNvCxnSpPr>
            <a:stCxn id="358" idx="0"/>
            <a:endCxn id="353" idx="2"/>
          </p:cNvCxnSpPr>
          <p:nvPr/>
        </p:nvCxnSpPr>
        <p:spPr>
          <a:xfrm rot="10800000">
            <a:off x="4223051" y="1576138"/>
            <a:ext cx="498900" cy="729000"/>
          </a:xfrm>
          <a:prstGeom prst="straightConnector1">
            <a:avLst/>
          </a:prstGeom>
          <a:noFill/>
          <a:ln cap="flat" cmpd="sng" w="9525">
            <a:solidFill>
              <a:srgbClr val="B7B7B7"/>
            </a:solidFill>
            <a:prstDash val="solid"/>
            <a:round/>
            <a:headEnd len="med" w="med" type="none"/>
            <a:tailEnd len="med" w="med" type="none"/>
          </a:ln>
        </p:spPr>
      </p:cxnSp>
      <p:cxnSp>
        <p:nvCxnSpPr>
          <p:cNvPr id="368" name="Google Shape;368;p29"/>
          <p:cNvCxnSpPr>
            <a:stCxn id="358" idx="1"/>
            <a:endCxn id="356" idx="3"/>
          </p:cNvCxnSpPr>
          <p:nvPr/>
        </p:nvCxnSpPr>
        <p:spPr>
          <a:xfrm flipH="1">
            <a:off x="3664151" y="2389888"/>
            <a:ext cx="889200" cy="308700"/>
          </a:xfrm>
          <a:prstGeom prst="straightConnector1">
            <a:avLst/>
          </a:prstGeom>
          <a:noFill/>
          <a:ln cap="flat" cmpd="sng" w="9525">
            <a:solidFill>
              <a:srgbClr val="B7B7B7"/>
            </a:solidFill>
            <a:prstDash val="solid"/>
            <a:round/>
            <a:headEnd len="med" w="med" type="none"/>
            <a:tailEnd len="med" w="med" type="none"/>
          </a:ln>
        </p:spPr>
      </p:cxnSp>
      <p:cxnSp>
        <p:nvCxnSpPr>
          <p:cNvPr id="369" name="Google Shape;369;p29"/>
          <p:cNvCxnSpPr>
            <a:stCxn id="360" idx="1"/>
            <a:endCxn id="356" idx="0"/>
          </p:cNvCxnSpPr>
          <p:nvPr/>
        </p:nvCxnSpPr>
        <p:spPr>
          <a:xfrm flipH="1">
            <a:off x="3495314" y="2186875"/>
            <a:ext cx="430800" cy="427200"/>
          </a:xfrm>
          <a:prstGeom prst="straightConnector1">
            <a:avLst/>
          </a:prstGeom>
          <a:noFill/>
          <a:ln cap="flat" cmpd="sng" w="9525">
            <a:solidFill>
              <a:srgbClr val="B7B7B7"/>
            </a:solidFill>
            <a:prstDash val="solid"/>
            <a:round/>
            <a:headEnd len="med" w="med" type="none"/>
            <a:tailEnd len="med" w="med" type="none"/>
          </a:ln>
        </p:spPr>
      </p:cxnSp>
      <p:cxnSp>
        <p:nvCxnSpPr>
          <p:cNvPr id="370" name="Google Shape;370;p29"/>
          <p:cNvCxnSpPr>
            <a:stCxn id="360" idx="1"/>
            <a:endCxn id="352" idx="3"/>
          </p:cNvCxnSpPr>
          <p:nvPr/>
        </p:nvCxnSpPr>
        <p:spPr>
          <a:xfrm rot="10800000">
            <a:off x="3538814" y="2108875"/>
            <a:ext cx="387300" cy="78000"/>
          </a:xfrm>
          <a:prstGeom prst="straightConnector1">
            <a:avLst/>
          </a:prstGeom>
          <a:noFill/>
          <a:ln cap="flat" cmpd="sng" w="9525">
            <a:solidFill>
              <a:srgbClr val="B7B7B7"/>
            </a:solidFill>
            <a:prstDash val="solid"/>
            <a:round/>
            <a:headEnd len="med" w="med" type="none"/>
            <a:tailEnd len="med" w="med" type="none"/>
          </a:ln>
        </p:spPr>
      </p:cxnSp>
      <p:cxnSp>
        <p:nvCxnSpPr>
          <p:cNvPr id="371" name="Google Shape;371;p29"/>
          <p:cNvCxnSpPr>
            <a:stCxn id="354" idx="0"/>
            <a:endCxn id="356" idx="2"/>
          </p:cNvCxnSpPr>
          <p:nvPr/>
        </p:nvCxnSpPr>
        <p:spPr>
          <a:xfrm rot="10800000">
            <a:off x="3495412" y="2783609"/>
            <a:ext cx="0" cy="249000"/>
          </a:xfrm>
          <a:prstGeom prst="straightConnector1">
            <a:avLst/>
          </a:prstGeom>
          <a:noFill/>
          <a:ln cap="flat" cmpd="sng" w="9525">
            <a:solidFill>
              <a:srgbClr val="B7B7B7"/>
            </a:solidFill>
            <a:prstDash val="solid"/>
            <a:round/>
            <a:headEnd len="med" w="med" type="none"/>
            <a:tailEnd len="med" w="med" type="none"/>
          </a:ln>
        </p:spPr>
      </p:cxnSp>
      <p:cxnSp>
        <p:nvCxnSpPr>
          <p:cNvPr id="372" name="Google Shape;372;p29"/>
          <p:cNvCxnSpPr>
            <a:stCxn id="350" idx="0"/>
            <a:endCxn id="353" idx="1"/>
          </p:cNvCxnSpPr>
          <p:nvPr/>
        </p:nvCxnSpPr>
        <p:spPr>
          <a:xfrm flipH="1" rot="10800000">
            <a:off x="3596062" y="1491393"/>
            <a:ext cx="458400" cy="139500"/>
          </a:xfrm>
          <a:prstGeom prst="straightConnector1">
            <a:avLst/>
          </a:prstGeom>
          <a:noFill/>
          <a:ln cap="flat" cmpd="sng" w="9525">
            <a:solidFill>
              <a:srgbClr val="B7B7B7"/>
            </a:solidFill>
            <a:prstDash val="solid"/>
            <a:round/>
            <a:headEnd len="med" w="med" type="none"/>
            <a:tailEnd len="med" w="med" type="none"/>
          </a:ln>
        </p:spPr>
      </p:cxnSp>
      <p:cxnSp>
        <p:nvCxnSpPr>
          <p:cNvPr id="373" name="Google Shape;373;p29"/>
          <p:cNvCxnSpPr>
            <a:stCxn id="358" idx="2"/>
            <a:endCxn id="362" idx="0"/>
          </p:cNvCxnSpPr>
          <p:nvPr/>
        </p:nvCxnSpPr>
        <p:spPr>
          <a:xfrm>
            <a:off x="4721951" y="2474638"/>
            <a:ext cx="312300" cy="729000"/>
          </a:xfrm>
          <a:prstGeom prst="straightConnector1">
            <a:avLst/>
          </a:prstGeom>
          <a:noFill/>
          <a:ln cap="flat" cmpd="sng" w="9525">
            <a:solidFill>
              <a:srgbClr val="B7B7B7"/>
            </a:solidFill>
            <a:prstDash val="solid"/>
            <a:round/>
            <a:headEnd len="med" w="med" type="none"/>
            <a:tailEnd len="med" w="med" type="none"/>
          </a:ln>
        </p:spPr>
      </p:cxnSp>
      <p:cxnSp>
        <p:nvCxnSpPr>
          <p:cNvPr id="374" name="Google Shape;374;p29"/>
          <p:cNvCxnSpPr>
            <a:stCxn id="361" idx="3"/>
            <a:endCxn id="362" idx="1"/>
          </p:cNvCxnSpPr>
          <p:nvPr/>
        </p:nvCxnSpPr>
        <p:spPr>
          <a:xfrm>
            <a:off x="4447964" y="2834675"/>
            <a:ext cx="417600" cy="453900"/>
          </a:xfrm>
          <a:prstGeom prst="straightConnector1">
            <a:avLst/>
          </a:prstGeom>
          <a:noFill/>
          <a:ln cap="flat" cmpd="sng" w="9525">
            <a:solidFill>
              <a:srgbClr val="B7B7B7"/>
            </a:solidFill>
            <a:prstDash val="solid"/>
            <a:round/>
            <a:headEnd len="med" w="med" type="none"/>
            <a:tailEnd len="med" w="med" type="none"/>
          </a:ln>
        </p:spPr>
      </p:cxnSp>
      <p:cxnSp>
        <p:nvCxnSpPr>
          <p:cNvPr id="375" name="Google Shape;375;p29"/>
          <p:cNvCxnSpPr>
            <a:stCxn id="361" idx="2"/>
            <a:endCxn id="355" idx="0"/>
          </p:cNvCxnSpPr>
          <p:nvPr/>
        </p:nvCxnSpPr>
        <p:spPr>
          <a:xfrm>
            <a:off x="4279364" y="2919425"/>
            <a:ext cx="419100" cy="729600"/>
          </a:xfrm>
          <a:prstGeom prst="straightConnector1">
            <a:avLst/>
          </a:prstGeom>
          <a:noFill/>
          <a:ln cap="flat" cmpd="sng" w="9525">
            <a:solidFill>
              <a:srgbClr val="B7B7B7"/>
            </a:solidFill>
            <a:prstDash val="solid"/>
            <a:round/>
            <a:headEnd len="med" w="med" type="none"/>
            <a:tailEnd len="med" w="med" type="none"/>
          </a:ln>
        </p:spPr>
      </p:cxnSp>
      <p:cxnSp>
        <p:nvCxnSpPr>
          <p:cNvPr id="376" name="Google Shape;376;p29"/>
          <p:cNvCxnSpPr>
            <a:stCxn id="354" idx="3"/>
            <a:endCxn id="355" idx="0"/>
          </p:cNvCxnSpPr>
          <p:nvPr/>
        </p:nvCxnSpPr>
        <p:spPr>
          <a:xfrm>
            <a:off x="3664012" y="3117509"/>
            <a:ext cx="1034400" cy="531600"/>
          </a:xfrm>
          <a:prstGeom prst="straightConnector1">
            <a:avLst/>
          </a:prstGeom>
          <a:noFill/>
          <a:ln cap="flat" cmpd="sng" w="9525">
            <a:solidFill>
              <a:srgbClr val="B7B7B7"/>
            </a:solidFill>
            <a:prstDash val="solid"/>
            <a:round/>
            <a:headEnd len="med" w="med" type="none"/>
            <a:tailEnd len="med" w="med" type="none"/>
          </a:ln>
        </p:spPr>
      </p:cxnSp>
      <p:cxnSp>
        <p:nvCxnSpPr>
          <p:cNvPr id="377" name="Google Shape;377;p29"/>
          <p:cNvCxnSpPr>
            <a:stCxn id="357" idx="2"/>
            <a:endCxn id="355" idx="1"/>
          </p:cNvCxnSpPr>
          <p:nvPr/>
        </p:nvCxnSpPr>
        <p:spPr>
          <a:xfrm>
            <a:off x="3933251" y="3595275"/>
            <a:ext cx="596700" cy="138900"/>
          </a:xfrm>
          <a:prstGeom prst="straightConnector1">
            <a:avLst/>
          </a:prstGeom>
          <a:noFill/>
          <a:ln cap="flat" cmpd="sng" w="9525">
            <a:solidFill>
              <a:srgbClr val="B7B7B7"/>
            </a:solidFill>
            <a:prstDash val="solid"/>
            <a:round/>
            <a:headEnd len="med" w="med" type="none"/>
            <a:tailEnd len="med" w="med" type="none"/>
          </a:ln>
        </p:spPr>
      </p:cxnSp>
      <p:cxnSp>
        <p:nvCxnSpPr>
          <p:cNvPr id="378" name="Google Shape;378;p29"/>
          <p:cNvCxnSpPr>
            <a:stCxn id="355" idx="3"/>
            <a:endCxn id="362" idx="2"/>
          </p:cNvCxnSpPr>
          <p:nvPr/>
        </p:nvCxnSpPr>
        <p:spPr>
          <a:xfrm flipH="1" rot="10800000">
            <a:off x="4867087" y="3373151"/>
            <a:ext cx="167100" cy="360900"/>
          </a:xfrm>
          <a:prstGeom prst="straightConnector1">
            <a:avLst/>
          </a:prstGeom>
          <a:noFill/>
          <a:ln cap="flat" cmpd="sng" w="9525">
            <a:solidFill>
              <a:srgbClr val="B7B7B7"/>
            </a:solidFill>
            <a:prstDash val="solid"/>
            <a:round/>
            <a:headEnd len="med" w="med" type="none"/>
            <a:tailEnd len="med" w="med" type="none"/>
          </a:ln>
        </p:spPr>
      </p:cxnSp>
      <p:cxnSp>
        <p:nvCxnSpPr>
          <p:cNvPr id="379" name="Google Shape;379;p29"/>
          <p:cNvCxnSpPr>
            <a:stCxn id="359" idx="2"/>
            <a:endCxn id="361" idx="0"/>
          </p:cNvCxnSpPr>
          <p:nvPr/>
        </p:nvCxnSpPr>
        <p:spPr>
          <a:xfrm flipH="1">
            <a:off x="4279389" y="1576075"/>
            <a:ext cx="419100" cy="11739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0"/>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Google PageRank</a:t>
            </a:r>
            <a:endParaRPr/>
          </a:p>
        </p:txBody>
      </p:sp>
      <p:sp>
        <p:nvSpPr>
          <p:cNvPr id="386" name="Google Shape;386;p30"/>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387" name="Google Shape;387;p30"/>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388" name="Google Shape;388;p30"/>
          <p:cNvGrpSpPr/>
          <p:nvPr/>
        </p:nvGrpSpPr>
        <p:grpSpPr>
          <a:xfrm>
            <a:off x="2792449" y="1241075"/>
            <a:ext cx="3559050" cy="2973000"/>
            <a:chOff x="2792449" y="1241075"/>
            <a:chExt cx="3559050" cy="2973000"/>
          </a:xfrm>
        </p:grpSpPr>
        <p:pic>
          <p:nvPicPr>
            <p:cNvPr id="389" name="Google Shape;389;p30"/>
            <p:cNvPicPr preferRelativeResize="0"/>
            <p:nvPr/>
          </p:nvPicPr>
          <p:blipFill rotWithShape="1">
            <a:blip r:embed="rId3">
              <a:alphaModFix/>
            </a:blip>
            <a:srcRect b="26050" l="0" r="0" t="28800"/>
            <a:stretch/>
          </p:blipFill>
          <p:spPr>
            <a:xfrm>
              <a:off x="2792449" y="1241075"/>
              <a:ext cx="3559050" cy="1071250"/>
            </a:xfrm>
            <a:prstGeom prst="rect">
              <a:avLst/>
            </a:prstGeom>
            <a:noFill/>
            <a:ln>
              <a:noFill/>
            </a:ln>
          </p:spPr>
        </p:pic>
        <p:pic>
          <p:nvPicPr>
            <p:cNvPr id="390" name="Google Shape;390;p30"/>
            <p:cNvPicPr preferRelativeResize="0"/>
            <p:nvPr/>
          </p:nvPicPr>
          <p:blipFill>
            <a:blip r:embed="rId4">
              <a:alphaModFix/>
            </a:blip>
            <a:stretch>
              <a:fillRect/>
            </a:stretch>
          </p:blipFill>
          <p:spPr>
            <a:xfrm>
              <a:off x="3340175" y="2571750"/>
              <a:ext cx="2478981" cy="16423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1"/>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Google PageRank</a:t>
            </a:r>
            <a:endParaRPr/>
          </a:p>
        </p:txBody>
      </p:sp>
      <p:sp>
        <p:nvSpPr>
          <p:cNvPr id="397" name="Google Shape;397;p31"/>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398" name="Google Shape;398;p31"/>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99" name="Google Shape;399;p31"/>
          <p:cNvPicPr preferRelativeResize="0"/>
          <p:nvPr/>
        </p:nvPicPr>
        <p:blipFill>
          <a:blip r:embed="rId3">
            <a:alphaModFix/>
          </a:blip>
          <a:stretch>
            <a:fillRect/>
          </a:stretch>
        </p:blipFill>
        <p:spPr>
          <a:xfrm>
            <a:off x="2573825" y="1073375"/>
            <a:ext cx="4011676" cy="3314651"/>
          </a:xfrm>
          <a:prstGeom prst="rect">
            <a:avLst/>
          </a:prstGeom>
          <a:noFill/>
          <a:ln>
            <a:noFill/>
          </a:ln>
        </p:spPr>
      </p:pic>
      <p:sp>
        <p:nvSpPr>
          <p:cNvPr id="400" name="Google Shape;400;p31"/>
          <p:cNvSpPr txBox="1"/>
          <p:nvPr/>
        </p:nvSpPr>
        <p:spPr>
          <a:xfrm>
            <a:off x="44750" y="4388025"/>
            <a:ext cx="2009100" cy="2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chemeClr val="dk1"/>
                </a:solidFill>
                <a:latin typeface="Gothic A1 Light"/>
                <a:ea typeface="Gothic A1 Light"/>
                <a:cs typeface="Gothic A1 Light"/>
                <a:sym typeface="Gothic A1 Light"/>
              </a:rPr>
              <a:t>출처 : </a:t>
            </a:r>
            <a:r>
              <a:rPr lang="en-US" sz="600" u="sng">
                <a:solidFill>
                  <a:schemeClr val="hlink"/>
                </a:solidFill>
                <a:latin typeface="Gothic A1 Light"/>
                <a:ea typeface="Gothic A1 Light"/>
                <a:cs typeface="Gothic A1 Light"/>
                <a:sym typeface="Gothic A1 Light"/>
                <a:hlinkClick r:id="rId4"/>
              </a:rPr>
              <a:t>https://en.wikipedia.org/wiki/PageRank</a:t>
            </a:r>
            <a:r>
              <a:rPr lang="en-US" sz="600">
                <a:latin typeface="Gothic A1 Light"/>
                <a:ea typeface="Gothic A1 Light"/>
                <a:cs typeface="Gothic A1 Light"/>
                <a:sym typeface="Gothic A1 Light"/>
              </a:rPr>
              <a:t> </a:t>
            </a:r>
            <a:endParaRPr sz="600">
              <a:latin typeface="Gothic A1 Light"/>
              <a:ea typeface="Gothic A1 Light"/>
              <a:cs typeface="Gothic A1 Light"/>
              <a:sym typeface="Gothic A1 Light"/>
            </a:endParaRPr>
          </a:p>
        </p:txBody>
      </p:sp>
      <p:grpSp>
        <p:nvGrpSpPr>
          <p:cNvPr id="401" name="Google Shape;401;p31"/>
          <p:cNvGrpSpPr/>
          <p:nvPr/>
        </p:nvGrpSpPr>
        <p:grpSpPr>
          <a:xfrm>
            <a:off x="6755026" y="1935450"/>
            <a:ext cx="2019300" cy="1962825"/>
            <a:chOff x="6755026" y="1935450"/>
            <a:chExt cx="2019300" cy="1962825"/>
          </a:xfrm>
        </p:grpSpPr>
        <p:pic>
          <p:nvPicPr>
            <p:cNvPr id="402" name="Google Shape;402;p31"/>
            <p:cNvPicPr preferRelativeResize="0"/>
            <p:nvPr/>
          </p:nvPicPr>
          <p:blipFill>
            <a:blip r:embed="rId5">
              <a:alphaModFix/>
            </a:blip>
            <a:stretch>
              <a:fillRect/>
            </a:stretch>
          </p:blipFill>
          <p:spPr>
            <a:xfrm>
              <a:off x="6755026" y="2317125"/>
              <a:ext cx="2019300" cy="1581150"/>
            </a:xfrm>
            <a:prstGeom prst="rect">
              <a:avLst/>
            </a:prstGeom>
            <a:noFill/>
            <a:ln>
              <a:noFill/>
            </a:ln>
          </p:spPr>
        </p:pic>
        <p:sp>
          <p:nvSpPr>
            <p:cNvPr id="403" name="Google Shape;403;p31"/>
            <p:cNvSpPr txBox="1"/>
            <p:nvPr/>
          </p:nvSpPr>
          <p:spPr>
            <a:xfrm>
              <a:off x="7225925" y="1935450"/>
              <a:ext cx="1255800" cy="4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othic A1 Medium"/>
                  <a:ea typeface="Gothic A1 Medium"/>
                  <a:cs typeface="Gothic A1 Medium"/>
                  <a:sym typeface="Gothic A1 Medium"/>
                </a:rPr>
                <a:t>그래프</a:t>
              </a:r>
              <a:endParaRPr>
                <a:latin typeface="Gothic A1 Medium"/>
                <a:ea typeface="Gothic A1 Medium"/>
                <a:cs typeface="Gothic A1 Medium"/>
                <a:sym typeface="Gothic A1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2"/>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Google PageRank</a:t>
            </a:r>
            <a:endParaRPr/>
          </a:p>
        </p:txBody>
      </p:sp>
      <p:sp>
        <p:nvSpPr>
          <p:cNvPr id="410" name="Google Shape;410;p32"/>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411" name="Google Shape;411;p32"/>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12" name="Google Shape;412;p32"/>
          <p:cNvSpPr txBox="1"/>
          <p:nvPr/>
        </p:nvSpPr>
        <p:spPr>
          <a:xfrm>
            <a:off x="299350" y="1297138"/>
            <a:ext cx="5145600" cy="51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600">
                <a:latin typeface="Gothic A1 Medium"/>
                <a:ea typeface="Gothic A1 Medium"/>
                <a:cs typeface="Gothic A1 Medium"/>
                <a:sym typeface="Gothic A1 Medium"/>
              </a:rPr>
              <a:t>PR(A) = (1-d) + d (PR(T</a:t>
            </a:r>
            <a:r>
              <a:rPr baseline="-25000" lang="en-US" sz="1600">
                <a:latin typeface="Gothic A1 Medium"/>
                <a:ea typeface="Gothic A1 Medium"/>
                <a:cs typeface="Gothic A1 Medium"/>
                <a:sym typeface="Gothic A1 Medium"/>
              </a:rPr>
              <a:t>1</a:t>
            </a:r>
            <a:r>
              <a:rPr lang="en-US" sz="1600">
                <a:latin typeface="Gothic A1 Medium"/>
                <a:ea typeface="Gothic A1 Medium"/>
                <a:cs typeface="Gothic A1 Medium"/>
                <a:sym typeface="Gothic A1 Medium"/>
              </a:rPr>
              <a:t>)/C(T</a:t>
            </a:r>
            <a:r>
              <a:rPr baseline="-25000" lang="en-US" sz="1600">
                <a:latin typeface="Gothic A1 Medium"/>
                <a:ea typeface="Gothic A1 Medium"/>
                <a:cs typeface="Gothic A1 Medium"/>
                <a:sym typeface="Gothic A1 Medium"/>
              </a:rPr>
              <a:t>1</a:t>
            </a:r>
            <a:r>
              <a:rPr lang="en-US" sz="1600">
                <a:latin typeface="Gothic A1 Medium"/>
                <a:ea typeface="Gothic A1 Medium"/>
                <a:cs typeface="Gothic A1 Medium"/>
                <a:sym typeface="Gothic A1 Medium"/>
              </a:rPr>
              <a:t>) + … +PR(T</a:t>
            </a:r>
            <a:r>
              <a:rPr baseline="-25000" lang="en-US" sz="1600">
                <a:latin typeface="Gothic A1 Medium"/>
                <a:ea typeface="Gothic A1 Medium"/>
                <a:cs typeface="Gothic A1 Medium"/>
                <a:sym typeface="Gothic A1 Medium"/>
              </a:rPr>
              <a:t>n</a:t>
            </a:r>
            <a:r>
              <a:rPr lang="en-US" sz="1600">
                <a:latin typeface="Gothic A1 Medium"/>
                <a:ea typeface="Gothic A1 Medium"/>
                <a:cs typeface="Gothic A1 Medium"/>
                <a:sym typeface="Gothic A1 Medium"/>
              </a:rPr>
              <a:t>)/C(T</a:t>
            </a:r>
            <a:r>
              <a:rPr baseline="-25000" lang="en-US" sz="1600">
                <a:latin typeface="Gothic A1 Medium"/>
                <a:ea typeface="Gothic A1 Medium"/>
                <a:cs typeface="Gothic A1 Medium"/>
                <a:sym typeface="Gothic A1 Medium"/>
              </a:rPr>
              <a:t>n</a:t>
            </a:r>
            <a:r>
              <a:rPr lang="en-US" sz="1600">
                <a:latin typeface="Gothic A1 Medium"/>
                <a:ea typeface="Gothic A1 Medium"/>
                <a:cs typeface="Gothic A1 Medium"/>
                <a:sym typeface="Gothic A1 Medium"/>
              </a:rPr>
              <a:t>))</a:t>
            </a:r>
            <a:endParaRPr>
              <a:latin typeface="Gothic A1 Thin"/>
              <a:ea typeface="Gothic A1 Thin"/>
              <a:cs typeface="Gothic A1 Thin"/>
              <a:sym typeface="Gothic A1 Thin"/>
            </a:endParaRPr>
          </a:p>
        </p:txBody>
      </p:sp>
      <p:pic>
        <p:nvPicPr>
          <p:cNvPr id="413" name="Google Shape;413;p32"/>
          <p:cNvPicPr preferRelativeResize="0"/>
          <p:nvPr/>
        </p:nvPicPr>
        <p:blipFill>
          <a:blip r:embed="rId3">
            <a:alphaModFix/>
          </a:blip>
          <a:stretch>
            <a:fillRect/>
          </a:stretch>
        </p:blipFill>
        <p:spPr>
          <a:xfrm>
            <a:off x="5444951" y="1297137"/>
            <a:ext cx="3399650" cy="2808971"/>
          </a:xfrm>
          <a:prstGeom prst="rect">
            <a:avLst/>
          </a:prstGeom>
          <a:noFill/>
          <a:ln>
            <a:noFill/>
          </a:ln>
        </p:spPr>
      </p:pic>
      <p:graphicFrame>
        <p:nvGraphicFramePr>
          <p:cNvPr id="414" name="Google Shape;414;p32"/>
          <p:cNvGraphicFramePr/>
          <p:nvPr/>
        </p:nvGraphicFramePr>
        <p:xfrm>
          <a:off x="362650" y="1923738"/>
          <a:ext cx="3000000" cy="3000000"/>
        </p:xfrm>
        <a:graphic>
          <a:graphicData uri="http://schemas.openxmlformats.org/drawingml/2006/table">
            <a:tbl>
              <a:tblPr>
                <a:noFill/>
                <a:tableStyleId>{7D92404A-E457-4911-A7B4-FA2796B5B991}</a:tableStyleId>
              </a:tblPr>
              <a:tblGrid>
                <a:gridCol w="1249950"/>
                <a:gridCol w="3598825"/>
              </a:tblGrid>
              <a:tr h="415275">
                <a:tc>
                  <a:txBody>
                    <a:bodyPr/>
                    <a:lstStyle/>
                    <a:p>
                      <a:pPr indent="0" lvl="0" marL="0" rtl="0" algn="r">
                        <a:lnSpc>
                          <a:spcPct val="150000"/>
                        </a:lnSpc>
                        <a:spcBef>
                          <a:spcPts val="0"/>
                        </a:spcBef>
                        <a:spcAft>
                          <a:spcPts val="0"/>
                        </a:spcAft>
                        <a:buNone/>
                      </a:pPr>
                      <a:r>
                        <a:rPr lang="en-US">
                          <a:solidFill>
                            <a:schemeClr val="dk1"/>
                          </a:solidFill>
                          <a:latin typeface="Gothic A1 Light"/>
                          <a:ea typeface="Gothic A1 Light"/>
                          <a:cs typeface="Gothic A1 Light"/>
                          <a:sym typeface="Gothic A1 Light"/>
                        </a:rPr>
                        <a:t>A : </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US">
                          <a:solidFill>
                            <a:schemeClr val="dk1"/>
                          </a:solidFill>
                          <a:latin typeface="Gothic A1 Light"/>
                          <a:ea typeface="Gothic A1 Light"/>
                          <a:cs typeface="Gothic A1 Light"/>
                          <a:sym typeface="Gothic A1 Light"/>
                        </a:rPr>
                        <a:t>PageRank 점수를 계산할 웹페이지(노드)</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15275">
                <a:tc>
                  <a:txBody>
                    <a:bodyPr/>
                    <a:lstStyle/>
                    <a:p>
                      <a:pPr indent="0" lvl="0" marL="0" rtl="0" algn="r">
                        <a:lnSpc>
                          <a:spcPct val="150000"/>
                        </a:lnSpc>
                        <a:spcBef>
                          <a:spcPts val="0"/>
                        </a:spcBef>
                        <a:spcAft>
                          <a:spcPts val="0"/>
                        </a:spcAft>
                        <a:buClr>
                          <a:schemeClr val="dk1"/>
                        </a:buClr>
                        <a:buSzPts val="1100"/>
                        <a:buFont typeface="Arial"/>
                        <a:buNone/>
                      </a:pPr>
                      <a:r>
                        <a:rPr lang="en-US">
                          <a:solidFill>
                            <a:schemeClr val="dk1"/>
                          </a:solidFill>
                          <a:latin typeface="Gothic A1 Light"/>
                          <a:ea typeface="Gothic A1 Light"/>
                          <a:cs typeface="Gothic A1 Light"/>
                          <a:sym typeface="Gothic A1 Light"/>
                        </a:rPr>
                        <a:t>T :</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50000"/>
                        </a:lnSpc>
                        <a:spcBef>
                          <a:spcPts val="0"/>
                        </a:spcBef>
                        <a:spcAft>
                          <a:spcPts val="0"/>
                        </a:spcAft>
                        <a:buClr>
                          <a:schemeClr val="dk1"/>
                        </a:buClr>
                        <a:buSzPts val="1100"/>
                        <a:buFont typeface="Arial"/>
                        <a:buNone/>
                      </a:pPr>
                      <a:r>
                        <a:rPr lang="en-US">
                          <a:solidFill>
                            <a:schemeClr val="dk1"/>
                          </a:solidFill>
                          <a:latin typeface="Gothic A1 Light"/>
                          <a:ea typeface="Gothic A1 Light"/>
                          <a:cs typeface="Gothic A1 Light"/>
                          <a:sym typeface="Gothic A1 Light"/>
                        </a:rPr>
                        <a:t>A를 링크하고 있는 웹페이지(노드)</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15275">
                <a:tc>
                  <a:txBody>
                    <a:bodyPr/>
                    <a:lstStyle/>
                    <a:p>
                      <a:pPr indent="0" lvl="0" marL="0" rtl="0" algn="r">
                        <a:lnSpc>
                          <a:spcPct val="150000"/>
                        </a:lnSpc>
                        <a:spcBef>
                          <a:spcPts val="0"/>
                        </a:spcBef>
                        <a:spcAft>
                          <a:spcPts val="0"/>
                        </a:spcAft>
                        <a:buClr>
                          <a:schemeClr val="dk1"/>
                        </a:buClr>
                        <a:buSzPts val="1100"/>
                        <a:buFont typeface="Arial"/>
                        <a:buNone/>
                      </a:pPr>
                      <a:r>
                        <a:rPr lang="en-US">
                          <a:solidFill>
                            <a:schemeClr val="dk1"/>
                          </a:solidFill>
                          <a:latin typeface="Gothic A1 Light"/>
                          <a:ea typeface="Gothic A1 Light"/>
                          <a:cs typeface="Gothic A1 Light"/>
                          <a:sym typeface="Gothic A1 Light"/>
                        </a:rPr>
                        <a:t>PR(T) : </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50000"/>
                        </a:lnSpc>
                        <a:spcBef>
                          <a:spcPts val="0"/>
                        </a:spcBef>
                        <a:spcAft>
                          <a:spcPts val="0"/>
                        </a:spcAft>
                        <a:buClr>
                          <a:schemeClr val="dk1"/>
                        </a:buClr>
                        <a:buSzPts val="1100"/>
                        <a:buFont typeface="Arial"/>
                        <a:buNone/>
                      </a:pPr>
                      <a:r>
                        <a:rPr lang="en-US">
                          <a:solidFill>
                            <a:schemeClr val="dk1"/>
                          </a:solidFill>
                          <a:latin typeface="Gothic A1 Light"/>
                          <a:ea typeface="Gothic A1 Light"/>
                          <a:cs typeface="Gothic A1 Light"/>
                          <a:sym typeface="Gothic A1 Light"/>
                        </a:rPr>
                        <a:t>웹페이지T의 PageRank 점수</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15275">
                <a:tc>
                  <a:txBody>
                    <a:bodyPr/>
                    <a:lstStyle/>
                    <a:p>
                      <a:pPr indent="0" lvl="0" marL="0" rtl="0" algn="r">
                        <a:lnSpc>
                          <a:spcPct val="150000"/>
                        </a:lnSpc>
                        <a:spcBef>
                          <a:spcPts val="0"/>
                        </a:spcBef>
                        <a:spcAft>
                          <a:spcPts val="0"/>
                        </a:spcAft>
                        <a:buNone/>
                      </a:pPr>
                      <a:r>
                        <a:rPr lang="en-US">
                          <a:solidFill>
                            <a:schemeClr val="dk1"/>
                          </a:solidFill>
                          <a:latin typeface="Gothic A1 Light"/>
                          <a:ea typeface="Gothic A1 Light"/>
                          <a:cs typeface="Gothic A1 Light"/>
                          <a:sym typeface="Gothic A1 Light"/>
                        </a:rPr>
                        <a:t>C(T) :</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US">
                          <a:solidFill>
                            <a:schemeClr val="dk1"/>
                          </a:solidFill>
                          <a:latin typeface="Gothic A1 Light"/>
                          <a:ea typeface="Gothic A1 Light"/>
                          <a:cs typeface="Gothic A1 Light"/>
                          <a:sym typeface="Gothic A1 Light"/>
                        </a:rPr>
                        <a:t>웹페이지T에서 연결된 링크 총 갯수</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15275">
                <a:tc>
                  <a:txBody>
                    <a:bodyPr/>
                    <a:lstStyle/>
                    <a:p>
                      <a:pPr indent="0" lvl="0" marL="0" rtl="0" algn="r">
                        <a:lnSpc>
                          <a:spcPct val="150000"/>
                        </a:lnSpc>
                        <a:spcBef>
                          <a:spcPts val="0"/>
                        </a:spcBef>
                        <a:spcAft>
                          <a:spcPts val="0"/>
                        </a:spcAft>
                        <a:buNone/>
                      </a:pPr>
                      <a:r>
                        <a:rPr lang="en-US">
                          <a:solidFill>
                            <a:schemeClr val="dk1"/>
                          </a:solidFill>
                          <a:latin typeface="Gothic A1 Light"/>
                          <a:ea typeface="Gothic A1 Light"/>
                          <a:cs typeface="Gothic A1 Light"/>
                          <a:sym typeface="Gothic A1 Light"/>
                        </a:rPr>
                        <a:t>PR(T)/C(T) :</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US">
                          <a:solidFill>
                            <a:schemeClr val="dk1"/>
                          </a:solidFill>
                          <a:latin typeface="Gothic A1 Light"/>
                          <a:ea typeface="Gothic A1 Light"/>
                          <a:cs typeface="Gothic A1 Light"/>
                          <a:sym typeface="Gothic A1 Light"/>
                        </a:rPr>
                        <a:t>T의 PageRank를 링크수로 나눈값</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15275">
                <a:tc>
                  <a:txBody>
                    <a:bodyPr/>
                    <a:lstStyle/>
                    <a:p>
                      <a:pPr indent="0" lvl="0" marL="0" rtl="0" algn="r">
                        <a:lnSpc>
                          <a:spcPct val="150000"/>
                        </a:lnSpc>
                        <a:spcBef>
                          <a:spcPts val="0"/>
                        </a:spcBef>
                        <a:spcAft>
                          <a:spcPts val="0"/>
                        </a:spcAft>
                        <a:buClr>
                          <a:schemeClr val="dk1"/>
                        </a:buClr>
                        <a:buSzPts val="1100"/>
                        <a:buFont typeface="Arial"/>
                        <a:buNone/>
                      </a:pPr>
                      <a:r>
                        <a:rPr lang="en-US">
                          <a:solidFill>
                            <a:schemeClr val="dk1"/>
                          </a:solidFill>
                          <a:latin typeface="Gothic A1 Light"/>
                          <a:ea typeface="Gothic A1 Light"/>
                          <a:cs typeface="Gothic A1 Light"/>
                          <a:sym typeface="Gothic A1 Light"/>
                        </a:rPr>
                        <a:t>d : </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50000"/>
                        </a:lnSpc>
                        <a:spcBef>
                          <a:spcPts val="0"/>
                        </a:spcBef>
                        <a:spcAft>
                          <a:spcPts val="0"/>
                        </a:spcAft>
                        <a:buClr>
                          <a:schemeClr val="dk1"/>
                        </a:buClr>
                        <a:buSzPts val="1100"/>
                        <a:buFont typeface="Arial"/>
                        <a:buNone/>
                      </a:pPr>
                      <a:r>
                        <a:rPr lang="en-US">
                          <a:solidFill>
                            <a:schemeClr val="dk1"/>
                          </a:solidFill>
                          <a:latin typeface="Gothic A1 Light"/>
                          <a:ea typeface="Gothic A1 Light"/>
                          <a:cs typeface="Gothic A1 Light"/>
                          <a:sym typeface="Gothic A1 Light"/>
                        </a:rPr>
                        <a:t>Damping factor</a:t>
                      </a:r>
                      <a:endParaRPr>
                        <a:solidFill>
                          <a:schemeClr val="dk1"/>
                        </a:solidFill>
                        <a:latin typeface="Gothic A1 Light"/>
                        <a:ea typeface="Gothic A1 Light"/>
                        <a:cs typeface="Gothic A1 Light"/>
                        <a:sym typeface="Gothic A1 Light"/>
                      </a:endParaRPr>
                    </a:p>
                  </a:txBody>
                  <a:tcPr marT="91425"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415" name="Google Shape;415;p32"/>
          <p:cNvCxnSpPr/>
          <p:nvPr/>
        </p:nvCxnSpPr>
        <p:spPr>
          <a:xfrm>
            <a:off x="472925" y="2262775"/>
            <a:ext cx="4444500" cy="0"/>
          </a:xfrm>
          <a:prstGeom prst="straightConnector1">
            <a:avLst/>
          </a:prstGeom>
          <a:noFill/>
          <a:ln cap="flat" cmpd="sng" w="9525">
            <a:solidFill>
              <a:schemeClr val="dk2"/>
            </a:solidFill>
            <a:prstDash val="dot"/>
            <a:round/>
            <a:headEnd len="med" w="med" type="none"/>
            <a:tailEnd len="med" w="med" type="none"/>
          </a:ln>
        </p:spPr>
      </p:cxnSp>
      <p:cxnSp>
        <p:nvCxnSpPr>
          <p:cNvPr id="416" name="Google Shape;416;p32"/>
          <p:cNvCxnSpPr/>
          <p:nvPr/>
        </p:nvCxnSpPr>
        <p:spPr>
          <a:xfrm>
            <a:off x="472925" y="2676635"/>
            <a:ext cx="4444500" cy="0"/>
          </a:xfrm>
          <a:prstGeom prst="straightConnector1">
            <a:avLst/>
          </a:prstGeom>
          <a:noFill/>
          <a:ln cap="flat" cmpd="sng" w="9525">
            <a:solidFill>
              <a:schemeClr val="dk2"/>
            </a:solidFill>
            <a:prstDash val="dot"/>
            <a:round/>
            <a:headEnd len="med" w="med" type="none"/>
            <a:tailEnd len="med" w="med" type="none"/>
          </a:ln>
        </p:spPr>
      </p:cxnSp>
      <p:cxnSp>
        <p:nvCxnSpPr>
          <p:cNvPr id="417" name="Google Shape;417;p32"/>
          <p:cNvCxnSpPr/>
          <p:nvPr/>
        </p:nvCxnSpPr>
        <p:spPr>
          <a:xfrm>
            <a:off x="472925" y="3090495"/>
            <a:ext cx="4444500" cy="0"/>
          </a:xfrm>
          <a:prstGeom prst="straightConnector1">
            <a:avLst/>
          </a:prstGeom>
          <a:noFill/>
          <a:ln cap="flat" cmpd="sng" w="9525">
            <a:solidFill>
              <a:schemeClr val="dk2"/>
            </a:solidFill>
            <a:prstDash val="dot"/>
            <a:round/>
            <a:headEnd len="med" w="med" type="none"/>
            <a:tailEnd len="med" w="med" type="none"/>
          </a:ln>
        </p:spPr>
      </p:cxnSp>
      <p:cxnSp>
        <p:nvCxnSpPr>
          <p:cNvPr id="418" name="Google Shape;418;p32"/>
          <p:cNvCxnSpPr/>
          <p:nvPr/>
        </p:nvCxnSpPr>
        <p:spPr>
          <a:xfrm>
            <a:off x="472925" y="3504355"/>
            <a:ext cx="4444500" cy="0"/>
          </a:xfrm>
          <a:prstGeom prst="straightConnector1">
            <a:avLst/>
          </a:prstGeom>
          <a:noFill/>
          <a:ln cap="flat" cmpd="sng" w="9525">
            <a:solidFill>
              <a:schemeClr val="dk2"/>
            </a:solidFill>
            <a:prstDash val="dot"/>
            <a:round/>
            <a:headEnd len="med" w="med" type="none"/>
            <a:tailEnd len="med" w="med" type="none"/>
          </a:ln>
        </p:spPr>
      </p:cxnSp>
      <p:cxnSp>
        <p:nvCxnSpPr>
          <p:cNvPr id="419" name="Google Shape;419;p32"/>
          <p:cNvCxnSpPr/>
          <p:nvPr/>
        </p:nvCxnSpPr>
        <p:spPr>
          <a:xfrm>
            <a:off x="472925" y="4332075"/>
            <a:ext cx="4444500" cy="0"/>
          </a:xfrm>
          <a:prstGeom prst="straightConnector1">
            <a:avLst/>
          </a:prstGeom>
          <a:noFill/>
          <a:ln cap="flat" cmpd="sng" w="9525">
            <a:solidFill>
              <a:schemeClr val="dk2"/>
            </a:solidFill>
            <a:prstDash val="dot"/>
            <a:round/>
            <a:headEnd len="med" w="med" type="none"/>
            <a:tailEnd len="med" w="med" type="none"/>
          </a:ln>
        </p:spPr>
      </p:cxnSp>
      <p:cxnSp>
        <p:nvCxnSpPr>
          <p:cNvPr id="420" name="Google Shape;420;p32"/>
          <p:cNvCxnSpPr/>
          <p:nvPr/>
        </p:nvCxnSpPr>
        <p:spPr>
          <a:xfrm>
            <a:off x="472925" y="3918215"/>
            <a:ext cx="4444500" cy="0"/>
          </a:xfrm>
          <a:prstGeom prst="straightConnector1">
            <a:avLst/>
          </a:prstGeom>
          <a:noFill/>
          <a:ln cap="flat" cmpd="sng" w="9525">
            <a:solidFill>
              <a:schemeClr val="dk2"/>
            </a:solidFill>
            <a:prstDash val="dot"/>
            <a:round/>
            <a:headEnd len="med" w="med" type="none"/>
            <a:tailEnd len="med" w="med" type="none"/>
          </a:ln>
        </p:spPr>
      </p:cxnSp>
      <p:sp>
        <p:nvSpPr>
          <p:cNvPr id="421" name="Google Shape;421;p32"/>
          <p:cNvSpPr/>
          <p:nvPr/>
        </p:nvSpPr>
        <p:spPr>
          <a:xfrm>
            <a:off x="2174750" y="1370375"/>
            <a:ext cx="1233000" cy="309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15"/>
                                        </p:tgtEl>
                                      </p:cBhvr>
                                    </p:animEffect>
                                    <p:set>
                                      <p:cBhvr>
                                        <p:cTn dur="1" fill="hold">
                                          <p:stCondLst>
                                            <p:cond delay="1000"/>
                                          </p:stCondLst>
                                        </p:cTn>
                                        <p:tgtEl>
                                          <p:spTgt spid="41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16"/>
                                        </p:tgtEl>
                                      </p:cBhvr>
                                    </p:animEffect>
                                    <p:set>
                                      <p:cBhvr>
                                        <p:cTn dur="1" fill="hold">
                                          <p:stCondLst>
                                            <p:cond delay="1000"/>
                                          </p:stCondLst>
                                        </p:cTn>
                                        <p:tgtEl>
                                          <p:spTgt spid="41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17"/>
                                        </p:tgtEl>
                                      </p:cBhvr>
                                    </p:animEffect>
                                    <p:set>
                                      <p:cBhvr>
                                        <p:cTn dur="1" fill="hold">
                                          <p:stCondLst>
                                            <p:cond delay="1000"/>
                                          </p:stCondLst>
                                        </p:cTn>
                                        <p:tgtEl>
                                          <p:spTgt spid="41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18"/>
                                        </p:tgtEl>
                                      </p:cBhvr>
                                    </p:animEffect>
                                    <p:set>
                                      <p:cBhvr>
                                        <p:cTn dur="1" fill="hold">
                                          <p:stCondLst>
                                            <p:cond delay="1000"/>
                                          </p:stCondLst>
                                        </p:cTn>
                                        <p:tgtEl>
                                          <p:spTgt spid="41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0"/>
                                        </p:tgtEl>
                                      </p:cBhvr>
                                    </p:animEffect>
                                    <p:set>
                                      <p:cBhvr>
                                        <p:cTn dur="1" fill="hold">
                                          <p:stCondLst>
                                            <p:cond delay="1000"/>
                                          </p:stCondLst>
                                        </p:cTn>
                                        <p:tgtEl>
                                          <p:spTgt spid="4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1"/>
                                        </p:tgtEl>
                                      </p:cBhvr>
                                    </p:animEffect>
                                    <p:set>
                                      <p:cBhvr>
                                        <p:cTn dur="1" fill="hold">
                                          <p:stCondLst>
                                            <p:cond delay="1000"/>
                                          </p:stCondLst>
                                        </p:cTn>
                                        <p:tgtEl>
                                          <p:spTgt spid="42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33"/>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Google PageRank</a:t>
            </a:r>
            <a:endParaRPr/>
          </a:p>
        </p:txBody>
      </p:sp>
      <p:sp>
        <p:nvSpPr>
          <p:cNvPr id="428" name="Google Shape;428;p33"/>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429" name="Google Shape;429;p33"/>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30" name="Google Shape;430;p33"/>
          <p:cNvPicPr preferRelativeResize="0"/>
          <p:nvPr/>
        </p:nvPicPr>
        <p:blipFill>
          <a:blip r:embed="rId3">
            <a:alphaModFix/>
          </a:blip>
          <a:stretch>
            <a:fillRect/>
          </a:stretch>
        </p:blipFill>
        <p:spPr>
          <a:xfrm>
            <a:off x="3152075" y="3807450"/>
            <a:ext cx="3286125" cy="247650"/>
          </a:xfrm>
          <a:prstGeom prst="rect">
            <a:avLst/>
          </a:prstGeom>
          <a:noFill/>
          <a:ln>
            <a:noFill/>
          </a:ln>
        </p:spPr>
      </p:pic>
      <p:sp>
        <p:nvSpPr>
          <p:cNvPr id="431" name="Google Shape;431;p33"/>
          <p:cNvSpPr/>
          <p:nvPr/>
        </p:nvSpPr>
        <p:spPr>
          <a:xfrm>
            <a:off x="4257825" y="1330375"/>
            <a:ext cx="847500" cy="847500"/>
          </a:xfrm>
          <a:prstGeom prst="flowChartConnector">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 </a:t>
            </a:r>
            <a:r>
              <a:rPr lang="en-US" sz="800"/>
              <a:t>(0.25)</a:t>
            </a:r>
            <a:endParaRPr sz="800"/>
          </a:p>
        </p:txBody>
      </p:sp>
      <p:sp>
        <p:nvSpPr>
          <p:cNvPr id="432" name="Google Shape;432;p33"/>
          <p:cNvSpPr/>
          <p:nvPr/>
        </p:nvSpPr>
        <p:spPr>
          <a:xfrm>
            <a:off x="5702625" y="2625900"/>
            <a:ext cx="847500" cy="847500"/>
          </a:xfrm>
          <a:prstGeom prst="flowChartConnector">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a:t>
            </a:r>
            <a:endParaRPr/>
          </a:p>
          <a:p>
            <a:pPr indent="0" lvl="0" marL="0" rtl="0" algn="ctr">
              <a:spcBef>
                <a:spcPts val="0"/>
              </a:spcBef>
              <a:spcAft>
                <a:spcPts val="0"/>
              </a:spcAft>
              <a:buClr>
                <a:schemeClr val="dk1"/>
              </a:buClr>
              <a:buSzPts val="1100"/>
              <a:buFont typeface="Arial"/>
              <a:buNone/>
            </a:pPr>
            <a:r>
              <a:rPr lang="en-US" sz="800">
                <a:solidFill>
                  <a:schemeClr val="dk1"/>
                </a:solidFill>
              </a:rPr>
              <a:t>(0.25)</a:t>
            </a:r>
            <a:endParaRPr/>
          </a:p>
        </p:txBody>
      </p:sp>
      <p:sp>
        <p:nvSpPr>
          <p:cNvPr id="433" name="Google Shape;433;p33"/>
          <p:cNvSpPr/>
          <p:nvPr/>
        </p:nvSpPr>
        <p:spPr>
          <a:xfrm>
            <a:off x="2813000" y="2625900"/>
            <a:ext cx="847500" cy="847500"/>
          </a:xfrm>
          <a:prstGeom prst="flowChartConnector">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
            </a:r>
            <a:endParaRPr/>
          </a:p>
          <a:p>
            <a:pPr indent="0" lvl="0" marL="0" rtl="0" algn="ctr">
              <a:spcBef>
                <a:spcPts val="0"/>
              </a:spcBef>
              <a:spcAft>
                <a:spcPts val="0"/>
              </a:spcAft>
              <a:buNone/>
            </a:pPr>
            <a:r>
              <a:rPr lang="en-US" sz="800">
                <a:solidFill>
                  <a:schemeClr val="dk1"/>
                </a:solidFill>
              </a:rPr>
              <a:t>(0.25)</a:t>
            </a:r>
            <a:endParaRPr/>
          </a:p>
        </p:txBody>
      </p:sp>
      <p:sp>
        <p:nvSpPr>
          <p:cNvPr id="434" name="Google Shape;434;p33"/>
          <p:cNvSpPr/>
          <p:nvPr/>
        </p:nvSpPr>
        <p:spPr>
          <a:xfrm>
            <a:off x="4257813" y="2625900"/>
            <a:ext cx="847500" cy="847500"/>
          </a:xfrm>
          <a:prstGeom prst="flowChartConnector">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a:t>
            </a:r>
            <a:endParaRPr/>
          </a:p>
          <a:p>
            <a:pPr indent="0" lvl="0" marL="0" rtl="0" algn="ctr">
              <a:spcBef>
                <a:spcPts val="0"/>
              </a:spcBef>
              <a:spcAft>
                <a:spcPts val="0"/>
              </a:spcAft>
              <a:buClr>
                <a:schemeClr val="dk1"/>
              </a:buClr>
              <a:buSzPts val="1100"/>
              <a:buFont typeface="Arial"/>
              <a:buNone/>
            </a:pPr>
            <a:r>
              <a:rPr lang="en-US" sz="800">
                <a:solidFill>
                  <a:schemeClr val="dk1"/>
                </a:solidFill>
              </a:rPr>
              <a:t>(0.25)</a:t>
            </a:r>
            <a:endParaRPr/>
          </a:p>
        </p:txBody>
      </p:sp>
      <p:cxnSp>
        <p:nvCxnSpPr>
          <p:cNvPr id="435" name="Google Shape;435;p33"/>
          <p:cNvCxnSpPr>
            <a:stCxn id="433" idx="7"/>
            <a:endCxn id="431" idx="3"/>
          </p:cNvCxnSpPr>
          <p:nvPr/>
        </p:nvCxnSpPr>
        <p:spPr>
          <a:xfrm flipH="1" rot="10800000">
            <a:off x="3536386" y="2053714"/>
            <a:ext cx="845700" cy="696300"/>
          </a:xfrm>
          <a:prstGeom prst="straightConnector1">
            <a:avLst/>
          </a:prstGeom>
          <a:noFill/>
          <a:ln cap="flat" cmpd="sng" w="28575">
            <a:solidFill>
              <a:schemeClr val="dk2"/>
            </a:solidFill>
            <a:prstDash val="solid"/>
            <a:round/>
            <a:headEnd len="med" w="med" type="none"/>
            <a:tailEnd len="med" w="med" type="triangle"/>
          </a:ln>
        </p:spPr>
      </p:cxnSp>
      <p:cxnSp>
        <p:nvCxnSpPr>
          <p:cNvPr id="436" name="Google Shape;436;p33"/>
          <p:cNvCxnSpPr>
            <a:stCxn id="434" idx="0"/>
            <a:endCxn id="431" idx="4"/>
          </p:cNvCxnSpPr>
          <p:nvPr/>
        </p:nvCxnSpPr>
        <p:spPr>
          <a:xfrm rot="10800000">
            <a:off x="4681563" y="2178000"/>
            <a:ext cx="0" cy="447900"/>
          </a:xfrm>
          <a:prstGeom prst="straightConnector1">
            <a:avLst/>
          </a:prstGeom>
          <a:noFill/>
          <a:ln cap="flat" cmpd="sng" w="28575">
            <a:solidFill>
              <a:schemeClr val="dk2"/>
            </a:solidFill>
            <a:prstDash val="solid"/>
            <a:round/>
            <a:headEnd len="med" w="med" type="none"/>
            <a:tailEnd len="med" w="med" type="triangle"/>
          </a:ln>
        </p:spPr>
      </p:cxnSp>
      <p:grpSp>
        <p:nvGrpSpPr>
          <p:cNvPr id="437" name="Google Shape;437;p33"/>
          <p:cNvGrpSpPr/>
          <p:nvPr/>
        </p:nvGrpSpPr>
        <p:grpSpPr>
          <a:xfrm>
            <a:off x="4981339" y="1580417"/>
            <a:ext cx="1329986" cy="1169597"/>
            <a:chOff x="4981339" y="1580417"/>
            <a:chExt cx="1329986" cy="1169597"/>
          </a:xfrm>
        </p:grpSpPr>
        <p:cxnSp>
          <p:nvCxnSpPr>
            <p:cNvPr id="438" name="Google Shape;438;p33"/>
            <p:cNvCxnSpPr>
              <a:stCxn id="432" idx="1"/>
              <a:endCxn id="431" idx="5"/>
            </p:cNvCxnSpPr>
            <p:nvPr/>
          </p:nvCxnSpPr>
          <p:spPr>
            <a:xfrm rot="10800000">
              <a:off x="4981339" y="2053714"/>
              <a:ext cx="845400" cy="696300"/>
            </a:xfrm>
            <a:prstGeom prst="straightConnector1">
              <a:avLst/>
            </a:prstGeom>
            <a:noFill/>
            <a:ln cap="flat" cmpd="sng" w="28575">
              <a:solidFill>
                <a:schemeClr val="dk2"/>
              </a:solidFill>
              <a:prstDash val="solid"/>
              <a:round/>
              <a:headEnd len="med" w="med" type="none"/>
              <a:tailEnd len="med" w="med" type="triangle"/>
            </a:ln>
          </p:spPr>
        </p:cxnSp>
        <p:sp>
          <p:nvSpPr>
            <p:cNvPr id="439" name="Google Shape;439;p33"/>
            <p:cNvSpPr txBox="1"/>
            <p:nvPr/>
          </p:nvSpPr>
          <p:spPr>
            <a:xfrm>
              <a:off x="5702625" y="1580417"/>
              <a:ext cx="6087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Gothic A1"/>
                  <a:ea typeface="Gothic A1"/>
                  <a:cs typeface="Gothic A1"/>
                  <a:sym typeface="Gothic A1"/>
                </a:rPr>
                <a:t>0.75</a:t>
              </a:r>
              <a:endParaRPr b="1">
                <a:latin typeface="Gothic A1"/>
                <a:ea typeface="Gothic A1"/>
                <a:cs typeface="Gothic A1"/>
                <a:sym typeface="Gothic A1"/>
              </a:endParaRPr>
            </a:p>
          </p:txBody>
        </p:sp>
        <p:sp>
          <p:nvSpPr>
            <p:cNvPr id="440" name="Google Shape;440;p33"/>
            <p:cNvSpPr/>
            <p:nvPr/>
          </p:nvSpPr>
          <p:spPr>
            <a:xfrm>
              <a:off x="5293870" y="1677925"/>
              <a:ext cx="288000" cy="15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460800" y="273850"/>
            <a:ext cx="82224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핵심키워</a:t>
            </a:r>
            <a:r>
              <a:rPr lang="en-US"/>
              <a:t>드 추출</a:t>
            </a:r>
            <a:endParaRPr/>
          </a:p>
        </p:txBody>
      </p:sp>
      <p:sp>
        <p:nvSpPr>
          <p:cNvPr id="97" name="Google Shape;97;p1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Clr>
                <a:schemeClr val="dk1"/>
              </a:buClr>
              <a:buSzPts val="1100"/>
              <a:buFont typeface="Arial"/>
              <a:buNone/>
            </a:pPr>
            <a:r>
              <a:rPr lang="en-US"/>
              <a:t>핵심키워</a:t>
            </a:r>
            <a:r>
              <a:rPr lang="en-US"/>
              <a:t>드 추출</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98" name="Google Shape;98;p16"/>
          <p:cNvSpPr txBox="1"/>
          <p:nvPr>
            <p:ph idx="1" type="body"/>
          </p:nvPr>
        </p:nvSpPr>
        <p:spPr>
          <a:xfrm>
            <a:off x="628650" y="976122"/>
            <a:ext cx="7886700" cy="871500"/>
          </a:xfrm>
          <a:prstGeom prst="rect">
            <a:avLst/>
          </a:prstGeom>
        </p:spPr>
        <p:txBody>
          <a:bodyPr anchorCtr="0" anchor="t" bIns="45700" lIns="91425" spcFirstLastPara="1" rIns="91425" wrap="square" tIns="45700">
            <a:noAutofit/>
          </a:bodyPr>
          <a:lstStyle/>
          <a:p>
            <a:pPr indent="-304800" lvl="0" marL="457200" rtl="0" algn="l">
              <a:spcBef>
                <a:spcPts val="800"/>
              </a:spcBef>
              <a:spcAft>
                <a:spcPts val="0"/>
              </a:spcAft>
              <a:buSzPts val="1200"/>
              <a:buChar char="•"/>
            </a:pPr>
            <a:r>
              <a:rPr lang="en-US"/>
              <a:t>키워드 추출은 문서에서 가장 중요한 단어를 자동으로 추출하는 과정</a:t>
            </a:r>
            <a:endParaRPr/>
          </a:p>
          <a:p>
            <a:pPr indent="-304800" lvl="0" marL="457200" rtl="0" algn="l">
              <a:spcBef>
                <a:spcPts val="0"/>
              </a:spcBef>
              <a:spcAft>
                <a:spcPts val="0"/>
              </a:spcAft>
              <a:buSzPts val="1200"/>
              <a:buChar char="•"/>
            </a:pPr>
            <a:r>
              <a:rPr lang="en-US"/>
              <a:t>중요한 단어를 추출한다 =&gt; 단어의 중요성을 어떻게 판단한 것인가</a:t>
            </a:r>
            <a:endParaRPr/>
          </a:p>
        </p:txBody>
      </p:sp>
      <p:sp>
        <p:nvSpPr>
          <p:cNvPr id="99" name="Google Shape;99;p16"/>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100" name="Google Shape;100;p16"/>
          <p:cNvGrpSpPr/>
          <p:nvPr/>
        </p:nvGrpSpPr>
        <p:grpSpPr>
          <a:xfrm>
            <a:off x="1574120" y="1847633"/>
            <a:ext cx="6011097" cy="2710585"/>
            <a:chOff x="496156" y="239475"/>
            <a:chExt cx="8468719" cy="4510875"/>
          </a:xfrm>
        </p:grpSpPr>
        <p:sp>
          <p:nvSpPr>
            <p:cNvPr id="101" name="Google Shape;101;p16"/>
            <p:cNvSpPr/>
            <p:nvPr/>
          </p:nvSpPr>
          <p:spPr>
            <a:xfrm>
              <a:off x="5503175" y="3796775"/>
              <a:ext cx="3461700" cy="597000"/>
            </a:xfrm>
            <a:prstGeom prst="rect">
              <a:avLst/>
            </a:prstGeom>
            <a:noFill/>
            <a:ln cap="flat" cmpd="sng" w="9525">
              <a:solidFill>
                <a:srgbClr val="434343"/>
              </a:solidFill>
              <a:prstDash val="dash"/>
              <a:round/>
              <a:headEnd len="sm" w="sm" type="none"/>
              <a:tailEnd len="sm" w="sm" type="none"/>
            </a:ln>
          </p:spPr>
          <p:txBody>
            <a:bodyPr anchorCtr="0" anchor="ctr" bIns="91425" lIns="91425" spcFirstLastPara="1" rIns="234000" wrap="square" tIns="91425">
              <a:noAutofit/>
            </a:bodyPr>
            <a:lstStyle/>
            <a:p>
              <a:pPr indent="0" lvl="0" marL="0" rtl="0" algn="r">
                <a:spcBef>
                  <a:spcPts val="0"/>
                </a:spcBef>
                <a:spcAft>
                  <a:spcPts val="0"/>
                </a:spcAft>
                <a:buNone/>
              </a:pPr>
              <a:r>
                <a:rPr b="1" lang="en-US" sz="800">
                  <a:latin typeface="Gothic A1"/>
                  <a:ea typeface="Gothic A1"/>
                  <a:cs typeface="Gothic A1"/>
                  <a:sym typeface="Gothic A1"/>
                </a:rPr>
                <a:t>핵심 키워드  </a:t>
              </a:r>
              <a:endParaRPr b="1" sz="800">
                <a:latin typeface="Gothic A1"/>
                <a:ea typeface="Gothic A1"/>
                <a:cs typeface="Gothic A1"/>
                <a:sym typeface="Gothic A1"/>
              </a:endParaRPr>
            </a:p>
          </p:txBody>
        </p:sp>
        <p:sp>
          <p:nvSpPr>
            <p:cNvPr id="102" name="Google Shape;102;p16"/>
            <p:cNvSpPr/>
            <p:nvPr/>
          </p:nvSpPr>
          <p:spPr>
            <a:xfrm>
              <a:off x="3485775" y="1974900"/>
              <a:ext cx="2069700" cy="1193700"/>
            </a:xfrm>
            <a:prstGeom prst="rightArrow">
              <a:avLst>
                <a:gd fmla="val 50000" name="adj1"/>
                <a:gd fmla="val 33151" name="adj2"/>
              </a:avLst>
            </a:prstGeom>
            <a:gradFill>
              <a:gsLst>
                <a:gs pos="0">
                  <a:srgbClr val="FFFFFF"/>
                </a:gs>
                <a:gs pos="0">
                  <a:srgbClr val="FFFFFF"/>
                </a:gs>
                <a:gs pos="100000">
                  <a:srgbClr val="A6A6A6"/>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t>중요도 계산</a:t>
              </a:r>
              <a:endParaRPr sz="800"/>
            </a:p>
          </p:txBody>
        </p:sp>
        <p:grpSp>
          <p:nvGrpSpPr>
            <p:cNvPr id="103" name="Google Shape;103;p16"/>
            <p:cNvGrpSpPr/>
            <p:nvPr/>
          </p:nvGrpSpPr>
          <p:grpSpPr>
            <a:xfrm>
              <a:off x="496156" y="393150"/>
              <a:ext cx="3154208" cy="4357200"/>
              <a:chOff x="436463" y="197525"/>
              <a:chExt cx="4154100" cy="4357200"/>
            </a:xfrm>
          </p:grpSpPr>
          <p:sp>
            <p:nvSpPr>
              <p:cNvPr id="104" name="Google Shape;104;p16"/>
              <p:cNvSpPr/>
              <p:nvPr/>
            </p:nvSpPr>
            <p:spPr>
              <a:xfrm>
                <a:off x="436463" y="197525"/>
                <a:ext cx="4154100" cy="4357200"/>
              </a:xfrm>
              <a:prstGeom prst="rect">
                <a:avLst/>
              </a:prstGeom>
              <a:solidFill>
                <a:srgbClr val="FFFFF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nvGrpSpPr>
              <p:cNvPr id="105" name="Google Shape;105;p16"/>
              <p:cNvGrpSpPr/>
              <p:nvPr/>
            </p:nvGrpSpPr>
            <p:grpSpPr>
              <a:xfrm>
                <a:off x="680469" y="525926"/>
                <a:ext cx="3666092" cy="3700389"/>
                <a:chOff x="680500" y="525950"/>
                <a:chExt cx="3984450" cy="4021725"/>
              </a:xfrm>
            </p:grpSpPr>
            <p:sp>
              <p:nvSpPr>
                <p:cNvPr id="106" name="Google Shape;106;p16"/>
                <p:cNvSpPr/>
                <p:nvPr/>
              </p:nvSpPr>
              <p:spPr>
                <a:xfrm>
                  <a:off x="680500" y="5259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07" name="Google Shape;107;p16"/>
                <p:cNvSpPr/>
                <p:nvPr/>
              </p:nvSpPr>
              <p:spPr>
                <a:xfrm>
                  <a:off x="1608850" y="525950"/>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08" name="Google Shape;108;p16"/>
                <p:cNvSpPr/>
                <p:nvPr/>
              </p:nvSpPr>
              <p:spPr>
                <a:xfrm>
                  <a:off x="3184600" y="525950"/>
                  <a:ext cx="5520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09" name="Google Shape;109;p16"/>
                <p:cNvSpPr/>
                <p:nvPr/>
              </p:nvSpPr>
              <p:spPr>
                <a:xfrm>
                  <a:off x="3853150" y="5259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10" name="Google Shape;110;p16"/>
                <p:cNvSpPr/>
                <p:nvPr/>
              </p:nvSpPr>
              <p:spPr>
                <a:xfrm>
                  <a:off x="2721775" y="940975"/>
                  <a:ext cx="19221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11" name="Google Shape;111;p16"/>
                <p:cNvSpPr/>
                <p:nvPr/>
              </p:nvSpPr>
              <p:spPr>
                <a:xfrm>
                  <a:off x="1188250" y="940975"/>
                  <a:ext cx="1459200" cy="286500"/>
                </a:xfrm>
                <a:prstGeom prst="roundRect">
                  <a:avLst>
                    <a:gd fmla="val 50000"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12" name="Google Shape;112;p16"/>
                <p:cNvSpPr/>
                <p:nvPr/>
              </p:nvSpPr>
              <p:spPr>
                <a:xfrm>
                  <a:off x="680500" y="940975"/>
                  <a:ext cx="4335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13" name="Google Shape;113;p16"/>
                <p:cNvSpPr/>
                <p:nvPr/>
              </p:nvSpPr>
              <p:spPr>
                <a:xfrm>
                  <a:off x="680500" y="135600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14" name="Google Shape;114;p16"/>
                <p:cNvSpPr/>
                <p:nvPr/>
              </p:nvSpPr>
              <p:spPr>
                <a:xfrm>
                  <a:off x="1608850" y="1356000"/>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15" name="Google Shape;115;p16"/>
                <p:cNvSpPr/>
                <p:nvPr/>
              </p:nvSpPr>
              <p:spPr>
                <a:xfrm>
                  <a:off x="3184600" y="1356000"/>
                  <a:ext cx="5520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16" name="Google Shape;116;p16"/>
                <p:cNvSpPr/>
                <p:nvPr/>
              </p:nvSpPr>
              <p:spPr>
                <a:xfrm>
                  <a:off x="3853150" y="135600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17" name="Google Shape;117;p16"/>
                <p:cNvSpPr/>
                <p:nvPr/>
              </p:nvSpPr>
              <p:spPr>
                <a:xfrm>
                  <a:off x="2721775" y="1771025"/>
                  <a:ext cx="1922100" cy="286500"/>
                </a:xfrm>
                <a:prstGeom prst="roundRect">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18" name="Google Shape;118;p16"/>
                <p:cNvSpPr/>
                <p:nvPr/>
              </p:nvSpPr>
              <p:spPr>
                <a:xfrm>
                  <a:off x="1188250" y="1771025"/>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19" name="Google Shape;119;p16"/>
                <p:cNvSpPr/>
                <p:nvPr/>
              </p:nvSpPr>
              <p:spPr>
                <a:xfrm>
                  <a:off x="680500" y="1771025"/>
                  <a:ext cx="4335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20" name="Google Shape;120;p16"/>
                <p:cNvSpPr/>
                <p:nvPr/>
              </p:nvSpPr>
              <p:spPr>
                <a:xfrm>
                  <a:off x="680500" y="21860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21" name="Google Shape;121;p16"/>
                <p:cNvSpPr/>
                <p:nvPr/>
              </p:nvSpPr>
              <p:spPr>
                <a:xfrm>
                  <a:off x="1608850" y="2186050"/>
                  <a:ext cx="1459200" cy="286500"/>
                </a:xfrm>
                <a:prstGeom prst="roundRect">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22" name="Google Shape;122;p16"/>
                <p:cNvSpPr/>
                <p:nvPr/>
              </p:nvSpPr>
              <p:spPr>
                <a:xfrm>
                  <a:off x="3184600" y="2186050"/>
                  <a:ext cx="5520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23" name="Google Shape;123;p16"/>
                <p:cNvSpPr/>
                <p:nvPr/>
              </p:nvSpPr>
              <p:spPr>
                <a:xfrm>
                  <a:off x="3853150" y="21860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24" name="Google Shape;124;p16"/>
                <p:cNvSpPr/>
                <p:nvPr/>
              </p:nvSpPr>
              <p:spPr>
                <a:xfrm>
                  <a:off x="2721775" y="2601075"/>
                  <a:ext cx="19221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25" name="Google Shape;125;p16"/>
                <p:cNvSpPr/>
                <p:nvPr/>
              </p:nvSpPr>
              <p:spPr>
                <a:xfrm>
                  <a:off x="1188250" y="2601075"/>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26" name="Google Shape;126;p16"/>
                <p:cNvSpPr/>
                <p:nvPr/>
              </p:nvSpPr>
              <p:spPr>
                <a:xfrm>
                  <a:off x="680500" y="2601075"/>
                  <a:ext cx="4335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27" name="Google Shape;127;p16"/>
                <p:cNvSpPr/>
                <p:nvPr/>
              </p:nvSpPr>
              <p:spPr>
                <a:xfrm>
                  <a:off x="680500" y="301610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28" name="Google Shape;128;p16"/>
                <p:cNvSpPr/>
                <p:nvPr/>
              </p:nvSpPr>
              <p:spPr>
                <a:xfrm>
                  <a:off x="1608850" y="3016100"/>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29" name="Google Shape;129;p16"/>
                <p:cNvSpPr/>
                <p:nvPr/>
              </p:nvSpPr>
              <p:spPr>
                <a:xfrm>
                  <a:off x="3184600" y="3016100"/>
                  <a:ext cx="5520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30" name="Google Shape;130;p16"/>
                <p:cNvSpPr/>
                <p:nvPr/>
              </p:nvSpPr>
              <p:spPr>
                <a:xfrm>
                  <a:off x="3853150" y="3016100"/>
                  <a:ext cx="811800" cy="286500"/>
                </a:xfrm>
                <a:prstGeom prst="roundRect">
                  <a:avLst>
                    <a:gd fmla="val 50000" name="adj"/>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31" name="Google Shape;131;p16"/>
                <p:cNvSpPr/>
                <p:nvPr/>
              </p:nvSpPr>
              <p:spPr>
                <a:xfrm>
                  <a:off x="2721775" y="3431125"/>
                  <a:ext cx="19221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32" name="Google Shape;132;p16"/>
                <p:cNvSpPr/>
                <p:nvPr/>
              </p:nvSpPr>
              <p:spPr>
                <a:xfrm>
                  <a:off x="1188250" y="3431125"/>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33" name="Google Shape;133;p16"/>
                <p:cNvSpPr/>
                <p:nvPr/>
              </p:nvSpPr>
              <p:spPr>
                <a:xfrm>
                  <a:off x="680500" y="3431125"/>
                  <a:ext cx="4335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34" name="Google Shape;134;p16"/>
                <p:cNvSpPr/>
                <p:nvPr/>
              </p:nvSpPr>
              <p:spPr>
                <a:xfrm>
                  <a:off x="680500" y="38461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35" name="Google Shape;135;p16"/>
                <p:cNvSpPr/>
                <p:nvPr/>
              </p:nvSpPr>
              <p:spPr>
                <a:xfrm>
                  <a:off x="1608850" y="3846150"/>
                  <a:ext cx="1459200" cy="2865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36" name="Google Shape;136;p16"/>
                <p:cNvSpPr/>
                <p:nvPr/>
              </p:nvSpPr>
              <p:spPr>
                <a:xfrm>
                  <a:off x="3184600" y="3846150"/>
                  <a:ext cx="5520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37" name="Google Shape;137;p16"/>
                <p:cNvSpPr/>
                <p:nvPr/>
              </p:nvSpPr>
              <p:spPr>
                <a:xfrm>
                  <a:off x="3853150" y="3846150"/>
                  <a:ext cx="8118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38" name="Google Shape;138;p16"/>
                <p:cNvSpPr/>
                <p:nvPr/>
              </p:nvSpPr>
              <p:spPr>
                <a:xfrm>
                  <a:off x="2721775" y="4261175"/>
                  <a:ext cx="1922100" cy="286500"/>
                </a:xfrm>
                <a:prstGeom prst="roundRect">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39" name="Google Shape;139;p16"/>
                <p:cNvSpPr/>
                <p:nvPr/>
              </p:nvSpPr>
              <p:spPr>
                <a:xfrm>
                  <a:off x="1188250" y="4261175"/>
                  <a:ext cx="14592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40" name="Google Shape;140;p16"/>
                <p:cNvSpPr/>
                <p:nvPr/>
              </p:nvSpPr>
              <p:spPr>
                <a:xfrm>
                  <a:off x="680500" y="4261175"/>
                  <a:ext cx="433500" cy="2865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grpSp>
        </p:grpSp>
        <p:sp>
          <p:nvSpPr>
            <p:cNvPr id="141" name="Google Shape;141;p16"/>
            <p:cNvSpPr/>
            <p:nvPr/>
          </p:nvSpPr>
          <p:spPr>
            <a:xfrm>
              <a:off x="5678674" y="912440"/>
              <a:ext cx="1080000" cy="263700"/>
            </a:xfrm>
            <a:prstGeom prst="roundRect">
              <a:avLst>
                <a:gd fmla="val 50000"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42" name="Google Shape;142;p16"/>
            <p:cNvSpPr/>
            <p:nvPr/>
          </p:nvSpPr>
          <p:spPr>
            <a:xfrm>
              <a:off x="5678674" y="1523423"/>
              <a:ext cx="1080000" cy="263700"/>
            </a:xfrm>
            <a:prstGeom prst="roundRect">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43" name="Google Shape;143;p16"/>
            <p:cNvSpPr/>
            <p:nvPr/>
          </p:nvSpPr>
          <p:spPr>
            <a:xfrm>
              <a:off x="5678674" y="2134407"/>
              <a:ext cx="1080000" cy="263700"/>
            </a:xfrm>
            <a:prstGeom prst="roundRect">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44" name="Google Shape;144;p16"/>
            <p:cNvSpPr/>
            <p:nvPr/>
          </p:nvSpPr>
          <p:spPr>
            <a:xfrm>
              <a:off x="5678674" y="2745390"/>
              <a:ext cx="1080000" cy="263700"/>
            </a:xfrm>
            <a:prstGeom prst="roundRect">
              <a:avLst>
                <a:gd fmla="val 50000" name="adj"/>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45" name="Google Shape;145;p16"/>
            <p:cNvSpPr/>
            <p:nvPr/>
          </p:nvSpPr>
          <p:spPr>
            <a:xfrm>
              <a:off x="5678674" y="3356373"/>
              <a:ext cx="1080000" cy="2637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46" name="Google Shape;146;p16"/>
            <p:cNvSpPr/>
            <p:nvPr/>
          </p:nvSpPr>
          <p:spPr>
            <a:xfrm>
              <a:off x="5678674" y="3967356"/>
              <a:ext cx="1080000" cy="263700"/>
            </a:xfrm>
            <a:prstGeom prst="roundRect">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Gothic A1 Light"/>
                <a:ea typeface="Gothic A1 Light"/>
                <a:cs typeface="Gothic A1 Light"/>
                <a:sym typeface="Gothic A1 Light"/>
              </a:endParaRPr>
            </a:p>
          </p:txBody>
        </p:sp>
        <p:sp>
          <p:nvSpPr>
            <p:cNvPr id="147" name="Google Shape;147;p16"/>
            <p:cNvSpPr/>
            <p:nvPr/>
          </p:nvSpPr>
          <p:spPr>
            <a:xfrm>
              <a:off x="7087719" y="912440"/>
              <a:ext cx="1019400" cy="2637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Gothic A1 Light"/>
                  <a:ea typeface="Gothic A1 Light"/>
                  <a:cs typeface="Gothic A1 Light"/>
                  <a:sym typeface="Gothic A1 Light"/>
                </a:rPr>
                <a:t>30</a:t>
              </a:r>
              <a:endParaRPr sz="800">
                <a:latin typeface="Gothic A1 Light"/>
                <a:ea typeface="Gothic A1 Light"/>
                <a:cs typeface="Gothic A1 Light"/>
                <a:sym typeface="Gothic A1 Light"/>
              </a:endParaRPr>
            </a:p>
          </p:txBody>
        </p:sp>
        <p:sp>
          <p:nvSpPr>
            <p:cNvPr id="148" name="Google Shape;148;p16"/>
            <p:cNvSpPr/>
            <p:nvPr/>
          </p:nvSpPr>
          <p:spPr>
            <a:xfrm>
              <a:off x="7087719" y="1523423"/>
              <a:ext cx="1342800" cy="2637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Gothic A1 Light"/>
                  <a:ea typeface="Gothic A1 Light"/>
                  <a:cs typeface="Gothic A1 Light"/>
                  <a:sym typeface="Gothic A1 Light"/>
                </a:rPr>
                <a:t>50</a:t>
              </a:r>
              <a:endParaRPr sz="800">
                <a:latin typeface="Gothic A1 Light"/>
                <a:ea typeface="Gothic A1 Light"/>
                <a:cs typeface="Gothic A1 Light"/>
                <a:sym typeface="Gothic A1 Light"/>
              </a:endParaRPr>
            </a:p>
          </p:txBody>
        </p:sp>
        <p:sp>
          <p:nvSpPr>
            <p:cNvPr id="149" name="Google Shape;149;p16"/>
            <p:cNvSpPr/>
            <p:nvPr/>
          </p:nvSpPr>
          <p:spPr>
            <a:xfrm>
              <a:off x="7087719" y="2134407"/>
              <a:ext cx="1019400" cy="2637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Gothic A1 Light"/>
                  <a:ea typeface="Gothic A1 Light"/>
                  <a:cs typeface="Gothic A1 Light"/>
                  <a:sym typeface="Gothic A1 Light"/>
                </a:rPr>
                <a:t>40</a:t>
              </a:r>
              <a:endParaRPr sz="800">
                <a:latin typeface="Gothic A1 Light"/>
                <a:ea typeface="Gothic A1 Light"/>
                <a:cs typeface="Gothic A1 Light"/>
                <a:sym typeface="Gothic A1 Light"/>
              </a:endParaRPr>
            </a:p>
          </p:txBody>
        </p:sp>
        <p:sp>
          <p:nvSpPr>
            <p:cNvPr id="150" name="Google Shape;150;p16"/>
            <p:cNvSpPr/>
            <p:nvPr/>
          </p:nvSpPr>
          <p:spPr>
            <a:xfrm>
              <a:off x="7087719" y="2745390"/>
              <a:ext cx="567300" cy="2637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Gothic A1 Light"/>
                  <a:ea typeface="Gothic A1 Light"/>
                  <a:cs typeface="Gothic A1 Light"/>
                  <a:sym typeface="Gothic A1 Light"/>
                </a:rPr>
                <a:t>15</a:t>
              </a:r>
              <a:endParaRPr sz="800">
                <a:latin typeface="Gothic A1 Light"/>
                <a:ea typeface="Gothic A1 Light"/>
                <a:cs typeface="Gothic A1 Light"/>
                <a:sym typeface="Gothic A1 Light"/>
              </a:endParaRPr>
            </a:p>
          </p:txBody>
        </p:sp>
        <p:sp>
          <p:nvSpPr>
            <p:cNvPr id="151" name="Google Shape;151;p16"/>
            <p:cNvSpPr/>
            <p:nvPr/>
          </p:nvSpPr>
          <p:spPr>
            <a:xfrm>
              <a:off x="7087719" y="3356373"/>
              <a:ext cx="1019400" cy="2637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Gothic A1 Light"/>
                  <a:ea typeface="Gothic A1 Light"/>
                  <a:cs typeface="Gothic A1 Light"/>
                  <a:sym typeface="Gothic A1 Light"/>
                </a:rPr>
                <a:t>65</a:t>
              </a:r>
              <a:endParaRPr sz="800">
                <a:latin typeface="Gothic A1 Light"/>
                <a:ea typeface="Gothic A1 Light"/>
                <a:cs typeface="Gothic A1 Light"/>
                <a:sym typeface="Gothic A1 Light"/>
              </a:endParaRPr>
            </a:p>
          </p:txBody>
        </p:sp>
        <p:sp>
          <p:nvSpPr>
            <p:cNvPr id="152" name="Google Shape;152;p16"/>
            <p:cNvSpPr/>
            <p:nvPr/>
          </p:nvSpPr>
          <p:spPr>
            <a:xfrm>
              <a:off x="7087719" y="3967356"/>
              <a:ext cx="1342800" cy="2637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Gothic A1 Light"/>
                  <a:ea typeface="Gothic A1 Light"/>
                  <a:cs typeface="Gothic A1 Light"/>
                  <a:sym typeface="Gothic A1 Light"/>
                </a:rPr>
                <a:t>70</a:t>
              </a:r>
              <a:endParaRPr sz="800">
                <a:latin typeface="Gothic A1 Light"/>
                <a:ea typeface="Gothic A1 Light"/>
                <a:cs typeface="Gothic A1 Light"/>
                <a:sym typeface="Gothic A1 Light"/>
              </a:endParaRPr>
            </a:p>
          </p:txBody>
        </p:sp>
        <p:sp>
          <p:nvSpPr>
            <p:cNvPr id="153" name="Google Shape;153;p16"/>
            <p:cNvSpPr txBox="1"/>
            <p:nvPr/>
          </p:nvSpPr>
          <p:spPr>
            <a:xfrm>
              <a:off x="6760550" y="239475"/>
              <a:ext cx="11094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Gothic A1 Medium"/>
                  <a:ea typeface="Gothic A1 Medium"/>
                  <a:cs typeface="Gothic A1 Medium"/>
                  <a:sym typeface="Gothic A1 Medium"/>
                </a:rPr>
                <a:t>단어중요도</a:t>
              </a:r>
              <a:endParaRPr sz="800">
                <a:latin typeface="Gothic A1 Medium"/>
                <a:ea typeface="Gothic A1 Medium"/>
                <a:cs typeface="Gothic A1 Medium"/>
                <a:sym typeface="Gothic A1 Mediu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34"/>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Google PageRank</a:t>
            </a:r>
            <a:endParaRPr/>
          </a:p>
        </p:txBody>
      </p:sp>
      <p:sp>
        <p:nvSpPr>
          <p:cNvPr id="447" name="Google Shape;447;p34"/>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448" name="Google Shape;448;p34"/>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449" name="Google Shape;449;p34"/>
          <p:cNvGrpSpPr/>
          <p:nvPr/>
        </p:nvGrpSpPr>
        <p:grpSpPr>
          <a:xfrm>
            <a:off x="2889185" y="1254205"/>
            <a:ext cx="3423580" cy="2084556"/>
            <a:chOff x="2813000" y="1330375"/>
            <a:chExt cx="3737125" cy="2456754"/>
          </a:xfrm>
        </p:grpSpPr>
        <p:sp>
          <p:nvSpPr>
            <p:cNvPr id="450" name="Google Shape;450;p34"/>
            <p:cNvSpPr/>
            <p:nvPr/>
          </p:nvSpPr>
          <p:spPr>
            <a:xfrm>
              <a:off x="4257825" y="1330375"/>
              <a:ext cx="847500" cy="847500"/>
            </a:xfrm>
            <a:prstGeom prst="flowChartConnector">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 </a:t>
              </a:r>
              <a:r>
                <a:rPr lang="en-US" sz="800"/>
                <a:t>(0.25)</a:t>
              </a:r>
              <a:endParaRPr sz="800"/>
            </a:p>
          </p:txBody>
        </p:sp>
        <p:sp>
          <p:nvSpPr>
            <p:cNvPr id="451" name="Google Shape;451;p34"/>
            <p:cNvSpPr/>
            <p:nvPr/>
          </p:nvSpPr>
          <p:spPr>
            <a:xfrm>
              <a:off x="5702625" y="2625900"/>
              <a:ext cx="847500" cy="847500"/>
            </a:xfrm>
            <a:prstGeom prst="flowChartConnector">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a:t>
              </a:r>
              <a:endParaRPr/>
            </a:p>
            <a:p>
              <a:pPr indent="0" lvl="0" marL="0" rtl="0" algn="ctr">
                <a:spcBef>
                  <a:spcPts val="0"/>
                </a:spcBef>
                <a:spcAft>
                  <a:spcPts val="0"/>
                </a:spcAft>
                <a:buNone/>
              </a:pPr>
              <a:r>
                <a:rPr lang="en-US" sz="800">
                  <a:solidFill>
                    <a:schemeClr val="dk1"/>
                  </a:solidFill>
                </a:rPr>
                <a:t>(0.25)</a:t>
              </a:r>
              <a:endParaRPr/>
            </a:p>
          </p:txBody>
        </p:sp>
        <p:sp>
          <p:nvSpPr>
            <p:cNvPr id="452" name="Google Shape;452;p34"/>
            <p:cNvSpPr/>
            <p:nvPr/>
          </p:nvSpPr>
          <p:spPr>
            <a:xfrm>
              <a:off x="2813000" y="2625900"/>
              <a:ext cx="847500" cy="847500"/>
            </a:xfrm>
            <a:prstGeom prst="flowChartConnector">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
              </a:r>
              <a:endParaRPr/>
            </a:p>
            <a:p>
              <a:pPr indent="0" lvl="0" marL="0" rtl="0" algn="ctr">
                <a:spcBef>
                  <a:spcPts val="0"/>
                </a:spcBef>
                <a:spcAft>
                  <a:spcPts val="0"/>
                </a:spcAft>
                <a:buNone/>
              </a:pPr>
              <a:r>
                <a:rPr lang="en-US" sz="800">
                  <a:solidFill>
                    <a:schemeClr val="dk1"/>
                  </a:solidFill>
                </a:rPr>
                <a:t>(0.25)</a:t>
              </a:r>
              <a:endParaRPr/>
            </a:p>
          </p:txBody>
        </p:sp>
        <p:sp>
          <p:nvSpPr>
            <p:cNvPr id="453" name="Google Shape;453;p34"/>
            <p:cNvSpPr/>
            <p:nvPr/>
          </p:nvSpPr>
          <p:spPr>
            <a:xfrm>
              <a:off x="4257813" y="2625900"/>
              <a:ext cx="847500" cy="847500"/>
            </a:xfrm>
            <a:prstGeom prst="flowChartConnector">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a:t>
              </a:r>
              <a:endParaRPr/>
            </a:p>
            <a:p>
              <a:pPr indent="0" lvl="0" marL="0" rtl="0" algn="ctr">
                <a:spcBef>
                  <a:spcPts val="0"/>
                </a:spcBef>
                <a:spcAft>
                  <a:spcPts val="0"/>
                </a:spcAft>
                <a:buNone/>
              </a:pPr>
              <a:r>
                <a:rPr lang="en-US" sz="800">
                  <a:solidFill>
                    <a:schemeClr val="dk1"/>
                  </a:solidFill>
                </a:rPr>
                <a:t>(0.25)</a:t>
              </a:r>
              <a:endParaRPr/>
            </a:p>
          </p:txBody>
        </p:sp>
        <p:cxnSp>
          <p:nvCxnSpPr>
            <p:cNvPr id="454" name="Google Shape;454;p34"/>
            <p:cNvCxnSpPr>
              <a:stCxn id="452" idx="7"/>
              <a:endCxn id="450" idx="3"/>
            </p:cNvCxnSpPr>
            <p:nvPr/>
          </p:nvCxnSpPr>
          <p:spPr>
            <a:xfrm flipH="1" rot="10800000">
              <a:off x="3536387" y="2053714"/>
              <a:ext cx="845400" cy="696300"/>
            </a:xfrm>
            <a:prstGeom prst="straightConnector1">
              <a:avLst/>
            </a:prstGeom>
            <a:noFill/>
            <a:ln cap="flat" cmpd="sng" w="28575">
              <a:solidFill>
                <a:schemeClr val="dk2"/>
              </a:solidFill>
              <a:prstDash val="solid"/>
              <a:round/>
              <a:headEnd len="med" w="med" type="none"/>
              <a:tailEnd len="med" w="med" type="triangle"/>
            </a:ln>
          </p:spPr>
        </p:cxnSp>
        <p:cxnSp>
          <p:nvCxnSpPr>
            <p:cNvPr id="455" name="Google Shape;455;p34"/>
            <p:cNvCxnSpPr>
              <a:stCxn id="453" idx="0"/>
              <a:endCxn id="450" idx="4"/>
            </p:cNvCxnSpPr>
            <p:nvPr/>
          </p:nvCxnSpPr>
          <p:spPr>
            <a:xfrm rot="10800000">
              <a:off x="4681563" y="2178000"/>
              <a:ext cx="0" cy="447900"/>
            </a:xfrm>
            <a:prstGeom prst="straightConnector1">
              <a:avLst/>
            </a:prstGeom>
            <a:noFill/>
            <a:ln cap="flat" cmpd="sng" w="28575">
              <a:solidFill>
                <a:schemeClr val="dk2"/>
              </a:solidFill>
              <a:prstDash val="solid"/>
              <a:round/>
              <a:headEnd len="med" w="med" type="none"/>
              <a:tailEnd len="med" w="med" type="triangle"/>
            </a:ln>
          </p:spPr>
        </p:cxnSp>
        <p:cxnSp>
          <p:nvCxnSpPr>
            <p:cNvPr id="456" name="Google Shape;456;p34"/>
            <p:cNvCxnSpPr>
              <a:stCxn id="452" idx="6"/>
              <a:endCxn id="453" idx="2"/>
            </p:cNvCxnSpPr>
            <p:nvPr/>
          </p:nvCxnSpPr>
          <p:spPr>
            <a:xfrm>
              <a:off x="3660500" y="3049650"/>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457" name="Google Shape;457;p34"/>
            <p:cNvCxnSpPr>
              <a:stCxn id="451" idx="2"/>
              <a:endCxn id="453" idx="6"/>
            </p:cNvCxnSpPr>
            <p:nvPr/>
          </p:nvCxnSpPr>
          <p:spPr>
            <a:xfrm rot="10800000">
              <a:off x="5105325" y="3049650"/>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458" name="Google Shape;458;p34"/>
            <p:cNvCxnSpPr>
              <a:stCxn id="451" idx="1"/>
              <a:endCxn id="450" idx="5"/>
            </p:cNvCxnSpPr>
            <p:nvPr/>
          </p:nvCxnSpPr>
          <p:spPr>
            <a:xfrm rot="10800000">
              <a:off x="4981339" y="2053714"/>
              <a:ext cx="845400" cy="696300"/>
            </a:xfrm>
            <a:prstGeom prst="straightConnector1">
              <a:avLst/>
            </a:prstGeom>
            <a:noFill/>
            <a:ln cap="flat" cmpd="sng" w="28575">
              <a:solidFill>
                <a:schemeClr val="dk2"/>
              </a:solidFill>
              <a:prstDash val="solid"/>
              <a:round/>
              <a:headEnd len="med" w="med" type="none"/>
              <a:tailEnd len="med" w="med" type="triangle"/>
            </a:ln>
          </p:spPr>
        </p:cxnSp>
        <p:sp>
          <p:nvSpPr>
            <p:cNvPr id="459" name="Google Shape;459;p34"/>
            <p:cNvSpPr/>
            <p:nvPr/>
          </p:nvSpPr>
          <p:spPr>
            <a:xfrm rot="10800000">
              <a:off x="3126550" y="2871829"/>
              <a:ext cx="3144000" cy="915300"/>
            </a:xfrm>
            <a:prstGeom prst="arc">
              <a:avLst>
                <a:gd fmla="val 11233737" name="adj1"/>
                <a:gd fmla="val 21196594" name="adj2"/>
              </a:avLst>
            </a:prstGeom>
            <a:noFill/>
            <a:ln cap="flat" cmpd="sng" w="28575">
              <a:solidFill>
                <a:schemeClr val="dk2"/>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0" name="Google Shape;460;p34"/>
          <p:cNvPicPr preferRelativeResize="0"/>
          <p:nvPr/>
        </p:nvPicPr>
        <p:blipFill>
          <a:blip r:embed="rId3">
            <a:alphaModFix/>
          </a:blip>
          <a:stretch>
            <a:fillRect/>
          </a:stretch>
        </p:blipFill>
        <p:spPr>
          <a:xfrm>
            <a:off x="3043663" y="3888213"/>
            <a:ext cx="3056625" cy="440612"/>
          </a:xfrm>
          <a:prstGeom prst="rect">
            <a:avLst/>
          </a:prstGeom>
          <a:noFill/>
          <a:ln>
            <a:noFill/>
          </a:ln>
        </p:spPr>
      </p:pic>
      <p:grpSp>
        <p:nvGrpSpPr>
          <p:cNvPr id="461" name="Google Shape;461;p34"/>
          <p:cNvGrpSpPr/>
          <p:nvPr/>
        </p:nvGrpSpPr>
        <p:grpSpPr>
          <a:xfrm>
            <a:off x="3285925" y="1922900"/>
            <a:ext cx="1222642" cy="1008825"/>
            <a:chOff x="3285925" y="1922900"/>
            <a:chExt cx="1222642" cy="1008825"/>
          </a:xfrm>
        </p:grpSpPr>
        <p:sp>
          <p:nvSpPr>
            <p:cNvPr id="462" name="Google Shape;462;p34"/>
            <p:cNvSpPr txBox="1"/>
            <p:nvPr/>
          </p:nvSpPr>
          <p:spPr>
            <a:xfrm>
              <a:off x="3285925" y="1922900"/>
              <a:ext cx="9153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Gothic A1"/>
                  <a:ea typeface="Gothic A1"/>
                  <a:cs typeface="Gothic A1"/>
                  <a:sym typeface="Gothic A1"/>
                </a:rPr>
                <a:t>0.125</a:t>
              </a:r>
              <a:endParaRPr b="1" sz="1300">
                <a:latin typeface="Gothic A1"/>
                <a:ea typeface="Gothic A1"/>
                <a:cs typeface="Gothic A1"/>
                <a:sym typeface="Gothic A1"/>
              </a:endParaRPr>
            </a:p>
          </p:txBody>
        </p:sp>
        <p:sp>
          <p:nvSpPr>
            <p:cNvPr id="463" name="Google Shape;463;p34"/>
            <p:cNvSpPr txBox="1"/>
            <p:nvPr/>
          </p:nvSpPr>
          <p:spPr>
            <a:xfrm>
              <a:off x="3593267" y="2711525"/>
              <a:ext cx="9153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Gothic A1"/>
                  <a:ea typeface="Gothic A1"/>
                  <a:cs typeface="Gothic A1"/>
                  <a:sym typeface="Gothic A1"/>
                </a:rPr>
                <a:t>0.125</a:t>
              </a:r>
              <a:endParaRPr b="1" sz="1300">
                <a:latin typeface="Gothic A1"/>
                <a:ea typeface="Gothic A1"/>
                <a:cs typeface="Gothic A1"/>
                <a:sym typeface="Gothic A1"/>
              </a:endParaRPr>
            </a:p>
          </p:txBody>
        </p:sp>
      </p:grpSp>
      <p:grpSp>
        <p:nvGrpSpPr>
          <p:cNvPr id="464" name="Google Shape;464;p34"/>
          <p:cNvGrpSpPr/>
          <p:nvPr/>
        </p:nvGrpSpPr>
        <p:grpSpPr>
          <a:xfrm>
            <a:off x="4814675" y="2021625"/>
            <a:ext cx="1485650" cy="1432900"/>
            <a:chOff x="4814675" y="2021625"/>
            <a:chExt cx="1485650" cy="1432900"/>
          </a:xfrm>
        </p:grpSpPr>
        <p:sp>
          <p:nvSpPr>
            <p:cNvPr id="465" name="Google Shape;465;p34"/>
            <p:cNvSpPr txBox="1"/>
            <p:nvPr/>
          </p:nvSpPr>
          <p:spPr>
            <a:xfrm>
              <a:off x="5385025" y="2021625"/>
              <a:ext cx="9153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Gothic A1"/>
                  <a:ea typeface="Gothic A1"/>
                  <a:cs typeface="Gothic A1"/>
                  <a:sym typeface="Gothic A1"/>
                </a:rPr>
                <a:t>0.083</a:t>
              </a:r>
              <a:endParaRPr b="1" sz="1300">
                <a:latin typeface="Gothic A1"/>
                <a:ea typeface="Gothic A1"/>
                <a:cs typeface="Gothic A1"/>
                <a:sym typeface="Gothic A1"/>
              </a:endParaRPr>
            </a:p>
          </p:txBody>
        </p:sp>
        <p:sp>
          <p:nvSpPr>
            <p:cNvPr id="466" name="Google Shape;466;p34"/>
            <p:cNvSpPr txBox="1"/>
            <p:nvPr/>
          </p:nvSpPr>
          <p:spPr>
            <a:xfrm>
              <a:off x="4984175" y="2700350"/>
              <a:ext cx="9153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Gothic A1"/>
                  <a:ea typeface="Gothic A1"/>
                  <a:cs typeface="Gothic A1"/>
                  <a:sym typeface="Gothic A1"/>
                </a:rPr>
                <a:t>0.083</a:t>
              </a:r>
              <a:endParaRPr b="1" sz="1300">
                <a:latin typeface="Gothic A1"/>
                <a:ea typeface="Gothic A1"/>
                <a:cs typeface="Gothic A1"/>
                <a:sym typeface="Gothic A1"/>
              </a:endParaRPr>
            </a:p>
          </p:txBody>
        </p:sp>
        <p:sp>
          <p:nvSpPr>
            <p:cNvPr id="467" name="Google Shape;467;p34"/>
            <p:cNvSpPr txBox="1"/>
            <p:nvPr/>
          </p:nvSpPr>
          <p:spPr>
            <a:xfrm>
              <a:off x="4814675" y="3234325"/>
              <a:ext cx="9153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Gothic A1"/>
                  <a:ea typeface="Gothic A1"/>
                  <a:cs typeface="Gothic A1"/>
                  <a:sym typeface="Gothic A1"/>
                </a:rPr>
                <a:t>0.083</a:t>
              </a:r>
              <a:endParaRPr b="1" sz="1300">
                <a:latin typeface="Gothic A1"/>
                <a:ea typeface="Gothic A1"/>
                <a:cs typeface="Gothic A1"/>
                <a:sym typeface="Gothic A1"/>
              </a:endParaRPr>
            </a:p>
          </p:txBody>
        </p:sp>
      </p:grpSp>
      <p:sp>
        <p:nvSpPr>
          <p:cNvPr id="468" name="Google Shape;468;p34"/>
          <p:cNvSpPr txBox="1"/>
          <p:nvPr/>
        </p:nvSpPr>
        <p:spPr>
          <a:xfrm>
            <a:off x="4965475" y="1386938"/>
            <a:ext cx="9153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Gothic A1"/>
                <a:ea typeface="Gothic A1"/>
                <a:cs typeface="Gothic A1"/>
                <a:sym typeface="Gothic A1"/>
              </a:rPr>
              <a:t>0.458</a:t>
            </a:r>
            <a:endParaRPr b="1" sz="1300">
              <a:latin typeface="Gothic A1"/>
              <a:ea typeface="Gothic A1"/>
              <a:cs typeface="Gothic A1"/>
              <a:sym typeface="Gothic A1"/>
            </a:endParaRPr>
          </a:p>
        </p:txBody>
      </p:sp>
      <p:sp>
        <p:nvSpPr>
          <p:cNvPr id="469" name="Google Shape;469;p34"/>
          <p:cNvSpPr txBox="1"/>
          <p:nvPr/>
        </p:nvSpPr>
        <p:spPr>
          <a:xfrm>
            <a:off x="4557761" y="2066900"/>
            <a:ext cx="9153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Gothic A1"/>
                <a:ea typeface="Gothic A1"/>
                <a:cs typeface="Gothic A1"/>
                <a:sym typeface="Gothic A1"/>
              </a:rPr>
              <a:t>0.25</a:t>
            </a:r>
            <a:endParaRPr b="1" sz="1300">
              <a:latin typeface="Gothic A1"/>
              <a:ea typeface="Gothic A1"/>
              <a:cs typeface="Gothic A1"/>
              <a:sym typeface="Gothic A1"/>
            </a:endParaRPr>
          </a:p>
        </p:txBody>
      </p:sp>
      <p:pic>
        <p:nvPicPr>
          <p:cNvPr id="470" name="Google Shape;470;p34"/>
          <p:cNvPicPr preferRelativeResize="0"/>
          <p:nvPr/>
        </p:nvPicPr>
        <p:blipFill>
          <a:blip r:embed="rId4">
            <a:alphaModFix/>
          </a:blip>
          <a:stretch>
            <a:fillRect/>
          </a:stretch>
        </p:blipFill>
        <p:spPr>
          <a:xfrm>
            <a:off x="3044927" y="3919642"/>
            <a:ext cx="3054096" cy="490985"/>
          </a:xfrm>
          <a:prstGeom prst="rect">
            <a:avLst/>
          </a:prstGeom>
          <a:noFill/>
          <a:ln>
            <a:noFill/>
          </a:ln>
        </p:spPr>
      </p:pic>
      <p:pic>
        <p:nvPicPr>
          <p:cNvPr id="471" name="Google Shape;471;p34"/>
          <p:cNvPicPr preferRelativeResize="0"/>
          <p:nvPr/>
        </p:nvPicPr>
        <p:blipFill>
          <a:blip r:embed="rId5">
            <a:alphaModFix/>
          </a:blip>
          <a:stretch>
            <a:fillRect/>
          </a:stretch>
        </p:blipFill>
        <p:spPr>
          <a:xfrm>
            <a:off x="3652838" y="3869000"/>
            <a:ext cx="1838325" cy="619125"/>
          </a:xfrm>
          <a:prstGeom prst="rect">
            <a:avLst/>
          </a:prstGeom>
          <a:noFill/>
          <a:ln>
            <a:noFill/>
          </a:ln>
        </p:spPr>
      </p:pic>
      <p:pic>
        <p:nvPicPr>
          <p:cNvPr id="472" name="Google Shape;472;p34"/>
          <p:cNvPicPr preferRelativeResize="0"/>
          <p:nvPr/>
        </p:nvPicPr>
        <p:blipFill>
          <a:blip r:embed="rId6">
            <a:alphaModFix/>
          </a:blip>
          <a:stretch>
            <a:fillRect/>
          </a:stretch>
        </p:blipFill>
        <p:spPr>
          <a:xfrm>
            <a:off x="2478888" y="3908800"/>
            <a:ext cx="4244174" cy="51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par>
                                <p:cTn fill="hold" nodeType="withEffect" presetClass="exit" presetID="1" presetSubtype="0">
                                  <p:stCondLst>
                                    <p:cond delay="0"/>
                                  </p:stCondLst>
                                  <p:childTnLst>
                                    <p:set>
                                      <p:cBhvr>
                                        <p:cTn dur="1" fill="hold">
                                          <p:stCondLst>
                                            <p:cond delay="0"/>
                                          </p:stCondLst>
                                        </p:cTn>
                                        <p:tgtEl>
                                          <p:spTgt spid="4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par>
                                <p:cTn fill="hold" nodeType="withEffect" presetClass="exit" presetID="1" presetSubtype="0">
                                  <p:stCondLst>
                                    <p:cond delay="0"/>
                                  </p:stCondLst>
                                  <p:childTnLst>
                                    <p:set>
                                      <p:cBhvr>
                                        <p:cTn dur="1" fill="hold">
                                          <p:stCondLst>
                                            <p:cond delay="0"/>
                                          </p:stCondLst>
                                        </p:cTn>
                                        <p:tgtEl>
                                          <p:spTgt spid="4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par>
                                <p:cTn fill="hold" nodeType="withEffect" presetClass="exit" presetID="1" presetSubtype="0">
                                  <p:stCondLst>
                                    <p:cond delay="0"/>
                                  </p:stCondLst>
                                  <p:childTnLst>
                                    <p:set>
                                      <p:cBhvr>
                                        <p:cTn dur="1" fill="hold">
                                          <p:stCondLst>
                                            <p:cond delay="0"/>
                                          </p:stCondLst>
                                        </p:cTn>
                                        <p:tgtEl>
                                          <p:spTgt spid="4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35"/>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TextRank</a:t>
            </a:r>
            <a:endParaRPr/>
          </a:p>
        </p:txBody>
      </p:sp>
      <p:sp>
        <p:nvSpPr>
          <p:cNvPr id="479" name="Google Shape;479;p35"/>
          <p:cNvSpPr txBox="1"/>
          <p:nvPr>
            <p:ph idx="1" type="body"/>
          </p:nvPr>
        </p:nvSpPr>
        <p:spPr>
          <a:xfrm>
            <a:off x="636325" y="1562248"/>
            <a:ext cx="7886700" cy="2004900"/>
          </a:xfrm>
          <a:prstGeom prst="rect">
            <a:avLst/>
          </a:prstGeom>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000">
                <a:solidFill>
                  <a:srgbClr val="000000"/>
                </a:solidFill>
              </a:rPr>
              <a:t>TextRank: Bringing Order into Texts</a:t>
            </a:r>
            <a:endParaRPr sz="3000">
              <a:solidFill>
                <a:srgbClr val="000000"/>
              </a:solidFill>
            </a:endParaRPr>
          </a:p>
        </p:txBody>
      </p:sp>
      <p:sp>
        <p:nvSpPr>
          <p:cNvPr id="480" name="Google Shape;480;p35"/>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TextRank</a:t>
            </a:r>
            <a:endParaRPr/>
          </a:p>
        </p:txBody>
      </p:sp>
      <p:sp>
        <p:nvSpPr>
          <p:cNvPr id="481" name="Google Shape;481;p35"/>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82" name="Google Shape;482;p35"/>
          <p:cNvSpPr txBox="1"/>
          <p:nvPr/>
        </p:nvSpPr>
        <p:spPr>
          <a:xfrm>
            <a:off x="2301300" y="2926775"/>
            <a:ext cx="4556700" cy="451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800"/>
              </a:spcBef>
              <a:spcAft>
                <a:spcPts val="0"/>
              </a:spcAft>
              <a:buNone/>
            </a:pPr>
            <a:r>
              <a:rPr lang="en-US" sz="1100" u="sng">
                <a:solidFill>
                  <a:schemeClr val="hlink"/>
                </a:solidFill>
                <a:latin typeface="Gothic A1 Thin"/>
                <a:ea typeface="Gothic A1 Thin"/>
                <a:cs typeface="Gothic A1 Thin"/>
                <a:sym typeface="Gothic A1 Thin"/>
                <a:hlinkClick r:id="rId3"/>
              </a:rPr>
              <a:t>https://web.eecs.umich.edu/~mihalcea/papers/mihalcea.emnlp04.pdf</a:t>
            </a:r>
            <a:endParaRPr sz="1100">
              <a:solidFill>
                <a:srgbClr val="B7B7B7"/>
              </a:solidFill>
              <a:latin typeface="Gothic A1 Thin"/>
              <a:ea typeface="Gothic A1 Thin"/>
              <a:cs typeface="Gothic A1 Thin"/>
              <a:sym typeface="Gothic A1 Thin"/>
            </a:endParaRPr>
          </a:p>
          <a:p>
            <a:pPr indent="0" lvl="0" marL="0" rtl="0" algn="ctr">
              <a:lnSpc>
                <a:spcPct val="90000"/>
              </a:lnSpc>
              <a:spcBef>
                <a:spcPts val="800"/>
              </a:spcBef>
              <a:spcAft>
                <a:spcPts val="0"/>
              </a:spcAft>
              <a:buNone/>
            </a:pPr>
            <a:r>
              <a:t/>
            </a:r>
            <a:endParaRPr sz="1100">
              <a:solidFill>
                <a:srgbClr val="B7B7B7"/>
              </a:solidFill>
              <a:latin typeface="Gothic A1 Thin"/>
              <a:ea typeface="Gothic A1 Thin"/>
              <a:cs typeface="Gothic A1 Thin"/>
              <a:sym typeface="Gothic A1 Thi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36"/>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Abstract</a:t>
            </a:r>
            <a:endParaRPr/>
          </a:p>
        </p:txBody>
      </p:sp>
      <p:sp>
        <p:nvSpPr>
          <p:cNvPr id="489" name="Google Shape;489;p36"/>
          <p:cNvSpPr txBox="1"/>
          <p:nvPr>
            <p:ph idx="1" type="body"/>
          </p:nvPr>
        </p:nvSpPr>
        <p:spPr>
          <a:xfrm>
            <a:off x="628650" y="976123"/>
            <a:ext cx="7886700" cy="2004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In this paper, we introduce TextRank – </a:t>
            </a:r>
            <a:r>
              <a:rPr lang="en-US">
                <a:highlight>
                  <a:srgbClr val="FFF2CC"/>
                </a:highlight>
              </a:rPr>
              <a:t>a graph-based ranking model for text processing</a:t>
            </a:r>
            <a:r>
              <a:rPr lang="en-US"/>
              <a:t>, and show how this model can be successfully used in natural language applications. In particular, we propose two </a:t>
            </a:r>
            <a:r>
              <a:rPr lang="en-US">
                <a:highlight>
                  <a:srgbClr val="FFF2CC"/>
                </a:highlight>
              </a:rPr>
              <a:t>innovative unsupervised methods for keyword and sentence extraction</a:t>
            </a:r>
            <a:r>
              <a:rPr lang="en-US"/>
              <a:t>, and show that the results obtained compare favorably with previously published results on established benchmarks.</a:t>
            </a:r>
            <a:endParaRPr/>
          </a:p>
          <a:p>
            <a:pPr indent="0" lvl="0" marL="0" rtl="0" algn="l">
              <a:spcBef>
                <a:spcPts val="750"/>
              </a:spcBef>
              <a:spcAft>
                <a:spcPts val="0"/>
              </a:spcAft>
              <a:buNone/>
            </a:pPr>
            <a:r>
              <a:t/>
            </a:r>
            <a:endParaRPr/>
          </a:p>
        </p:txBody>
      </p:sp>
      <p:sp>
        <p:nvSpPr>
          <p:cNvPr id="490" name="Google Shape;490;p3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TextRank</a:t>
            </a:r>
            <a:endParaRPr/>
          </a:p>
        </p:txBody>
      </p:sp>
      <p:sp>
        <p:nvSpPr>
          <p:cNvPr id="491" name="Google Shape;491;p36"/>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92" name="Google Shape;492;p36"/>
          <p:cNvSpPr/>
          <p:nvPr/>
        </p:nvSpPr>
        <p:spPr>
          <a:xfrm>
            <a:off x="-25" y="4046100"/>
            <a:ext cx="9144000" cy="1097400"/>
          </a:xfrm>
          <a:prstGeom prst="rect">
            <a:avLst/>
          </a:prstGeom>
          <a:solidFill>
            <a:srgbClr val="F3F3F3"/>
          </a:solidFill>
          <a:ln>
            <a:noFill/>
          </a:ln>
        </p:spPr>
        <p:txBody>
          <a:bodyPr anchorCtr="0" anchor="ctr" bIns="91425" lIns="91425" spcFirstLastPara="1" rIns="91425" wrap="square" tIns="91425">
            <a:noAutofit/>
          </a:bodyPr>
          <a:lstStyle/>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그래프 기반 Ranking 모델 Textrank</a:t>
            </a:r>
            <a:endParaRPr sz="1200">
              <a:latin typeface="Nanum Gothic"/>
              <a:ea typeface="Nanum Gothic"/>
              <a:cs typeface="Nanum Gothic"/>
              <a:sym typeface="Nanum Gothic"/>
            </a:endParaRPr>
          </a:p>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키워드와 문장 추출을 위한 비지도 학습 방법을 제안</a:t>
            </a:r>
            <a:endParaRPr sz="1200">
              <a:latin typeface="Nanum Gothic"/>
              <a:ea typeface="Nanum Gothic"/>
              <a:cs typeface="Nanum Gothic"/>
              <a:sym typeface="Nanum Gothic"/>
            </a:endParaRPr>
          </a:p>
        </p:txBody>
      </p:sp>
      <p:sp>
        <p:nvSpPr>
          <p:cNvPr id="493" name="Google Shape;493;p36"/>
          <p:cNvSpPr txBox="1"/>
          <p:nvPr/>
        </p:nvSpPr>
        <p:spPr>
          <a:xfrm>
            <a:off x="6257075" y="3594300"/>
            <a:ext cx="2886900" cy="4518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800"/>
              </a:spcBef>
              <a:spcAft>
                <a:spcPts val="0"/>
              </a:spcAft>
              <a:buNone/>
            </a:pPr>
            <a:r>
              <a:rPr lang="en-US" sz="700" u="sng">
                <a:solidFill>
                  <a:schemeClr val="hlink"/>
                </a:solidFill>
                <a:latin typeface="Gothic A1 Thin"/>
                <a:ea typeface="Gothic A1 Thin"/>
                <a:cs typeface="Gothic A1 Thin"/>
                <a:sym typeface="Gothic A1 Thin"/>
                <a:hlinkClick r:id="rId3"/>
              </a:rPr>
              <a:t>https://web.eecs.umich.edu/~mihalcea/papers/mihalcea.emnlp04.pdf</a:t>
            </a:r>
            <a:endParaRPr sz="700">
              <a:solidFill>
                <a:srgbClr val="B7B7B7"/>
              </a:solidFill>
              <a:latin typeface="Gothic A1 Thin"/>
              <a:ea typeface="Gothic A1 Thin"/>
              <a:cs typeface="Gothic A1 Thin"/>
              <a:sym typeface="Gothic A1 Thin"/>
            </a:endParaRPr>
          </a:p>
          <a:p>
            <a:pPr indent="0" lvl="0" marL="0" rtl="0" algn="r">
              <a:lnSpc>
                <a:spcPct val="90000"/>
              </a:lnSpc>
              <a:spcBef>
                <a:spcPts val="800"/>
              </a:spcBef>
              <a:spcAft>
                <a:spcPts val="0"/>
              </a:spcAft>
              <a:buNone/>
            </a:pPr>
            <a:r>
              <a:t/>
            </a:r>
            <a:endParaRPr sz="700">
              <a:solidFill>
                <a:srgbClr val="B7B7B7"/>
              </a:solidFill>
              <a:latin typeface="Gothic A1 Thin"/>
              <a:ea typeface="Gothic A1 Thin"/>
              <a:cs typeface="Gothic A1 Thin"/>
              <a:sym typeface="Gothic A1 Thi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37"/>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1 Introduction</a:t>
            </a:r>
            <a:endParaRPr/>
          </a:p>
        </p:txBody>
      </p:sp>
      <p:sp>
        <p:nvSpPr>
          <p:cNvPr id="500" name="Google Shape;500;p37"/>
          <p:cNvSpPr txBox="1"/>
          <p:nvPr>
            <p:ph idx="1" type="body"/>
          </p:nvPr>
        </p:nvSpPr>
        <p:spPr>
          <a:xfrm>
            <a:off x="628650" y="976121"/>
            <a:ext cx="7886700" cy="3656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Graph-based ranking algorithms like Kleinberg’s HITS algorithm (Kleinberg, 1999) or </a:t>
            </a:r>
            <a:r>
              <a:rPr lang="en-US">
                <a:highlight>
                  <a:srgbClr val="FFF2CC"/>
                </a:highlight>
              </a:rPr>
              <a:t>Google’s PageRank</a:t>
            </a:r>
            <a:r>
              <a:rPr lang="en-US"/>
              <a:t> (Brin and Page, 1998) have been successfully used in citation analysis, social networks, and the analysis of the link-structure of the World Wide Web. Arguably, these algorithms can be singled out as key elements of the paradigm-shift triggered in the field of Web search technology, by providing a Web page ranking mechanism that relies on the collective knowledge of Web architects rather than individual content analysis of Web pages. In short, </a:t>
            </a:r>
            <a:r>
              <a:rPr lang="en-US">
                <a:highlight>
                  <a:srgbClr val="FFF2CC"/>
                </a:highlight>
              </a:rPr>
              <a:t>a graph-based ranking algorithm is a way of deciding on the importance of a vertex within a graph, </a:t>
            </a:r>
            <a:r>
              <a:rPr lang="en-US"/>
              <a:t>by taking into account global information recursively computed from the entire graph, rather than relying only on local vertex-specific information.</a:t>
            </a:r>
            <a:endParaRPr/>
          </a:p>
          <a:p>
            <a:pPr indent="0" lvl="0" marL="0" rtl="0" algn="l">
              <a:spcBef>
                <a:spcPts val="750"/>
              </a:spcBef>
              <a:spcAft>
                <a:spcPts val="0"/>
              </a:spcAft>
              <a:buNone/>
            </a:pPr>
            <a:r>
              <a:t/>
            </a:r>
            <a:endParaRPr/>
          </a:p>
        </p:txBody>
      </p:sp>
      <p:sp>
        <p:nvSpPr>
          <p:cNvPr id="501" name="Google Shape;501;p37"/>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502" name="Google Shape;502;p37"/>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03" name="Google Shape;503;p37"/>
          <p:cNvSpPr/>
          <p:nvPr/>
        </p:nvSpPr>
        <p:spPr>
          <a:xfrm>
            <a:off x="0" y="4046100"/>
            <a:ext cx="9144000" cy="1097400"/>
          </a:xfrm>
          <a:prstGeom prst="rect">
            <a:avLst/>
          </a:prstGeom>
          <a:solidFill>
            <a:srgbClr val="F3F3F3"/>
          </a:solidFill>
          <a:ln>
            <a:noFill/>
          </a:ln>
        </p:spPr>
        <p:txBody>
          <a:bodyPr anchorCtr="0" anchor="ctr" bIns="91425" lIns="91425" spcFirstLastPara="1" rIns="91425" wrap="square" tIns="91425">
            <a:noAutofit/>
          </a:bodyPr>
          <a:lstStyle/>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그래프 기반 랭킹 알고리즘은 구글 PageRank에서 사용됨 (웹 분석에 성공적으로 적용)</a:t>
            </a:r>
            <a:endParaRPr sz="1200">
              <a:latin typeface="Nanum Gothic"/>
              <a:ea typeface="Nanum Gothic"/>
              <a:cs typeface="Nanum Gothic"/>
              <a:sym typeface="Nanum Gothic"/>
            </a:endParaRPr>
          </a:p>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그래프 기반 랭킹 알고리즘은 그래프의 각 vertex의 중요도를 결정하는 방법</a:t>
            </a:r>
            <a:endParaRPr sz="1200">
              <a:latin typeface="Nanum Gothic"/>
              <a:ea typeface="Nanum Gothic"/>
              <a:cs typeface="Nanum Gothic"/>
              <a:sym typeface="Nanum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38"/>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2 The TextRank Model</a:t>
            </a:r>
            <a:endParaRPr/>
          </a:p>
        </p:txBody>
      </p:sp>
      <p:sp>
        <p:nvSpPr>
          <p:cNvPr id="510" name="Google Shape;510;p38"/>
          <p:cNvSpPr txBox="1"/>
          <p:nvPr>
            <p:ph idx="1" type="body"/>
          </p:nvPr>
        </p:nvSpPr>
        <p:spPr>
          <a:xfrm>
            <a:off x="628650" y="976121"/>
            <a:ext cx="7886700" cy="3656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highlight>
                  <a:srgbClr val="FFF2CC"/>
                </a:highlight>
              </a:rPr>
              <a:t>Graph-based ranking algorithms are essentially a way of deciding the importance of a vertex within a graph,</a:t>
            </a:r>
            <a:r>
              <a:rPr lang="en-US">
                <a:highlight>
                  <a:srgbClr val="FFFF00"/>
                </a:highlight>
              </a:rPr>
              <a:t> </a:t>
            </a:r>
            <a:r>
              <a:rPr lang="en-US"/>
              <a:t>based on global information recursively drawn from the entire graph. </a:t>
            </a:r>
            <a:r>
              <a:rPr lang="en-US">
                <a:highlight>
                  <a:srgbClr val="FFF2CC"/>
                </a:highlight>
              </a:rPr>
              <a:t>The basic idea implemented by a graph-based ranking model is that of “voting” or “recommendation”</a:t>
            </a:r>
            <a:r>
              <a:rPr lang="en-US"/>
              <a:t>. When one vertex links to another one, it is basically casting a vote for that other vertex. </a:t>
            </a:r>
            <a:r>
              <a:rPr lang="en-US">
                <a:highlight>
                  <a:srgbClr val="FFF2CC"/>
                </a:highlight>
              </a:rPr>
              <a:t>The higher the number of votes that are cast for a vertex, the higher the importance of the vertex</a:t>
            </a:r>
            <a:r>
              <a:rPr lang="en-US"/>
              <a:t>...</a:t>
            </a:r>
            <a:endParaRPr/>
          </a:p>
        </p:txBody>
      </p:sp>
      <p:sp>
        <p:nvSpPr>
          <p:cNvPr id="511" name="Google Shape;511;p38"/>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512" name="Google Shape;512;p38"/>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13" name="Google Shape;513;p38"/>
          <p:cNvSpPr/>
          <p:nvPr/>
        </p:nvSpPr>
        <p:spPr>
          <a:xfrm>
            <a:off x="0" y="4046100"/>
            <a:ext cx="9144000" cy="1097400"/>
          </a:xfrm>
          <a:prstGeom prst="rect">
            <a:avLst/>
          </a:prstGeom>
          <a:solidFill>
            <a:srgbClr val="F3F3F3"/>
          </a:solidFill>
          <a:ln>
            <a:noFill/>
          </a:ln>
        </p:spPr>
        <p:txBody>
          <a:bodyPr anchorCtr="0" anchor="ctr" bIns="91425" lIns="91425" spcFirstLastPara="1" rIns="91425" wrap="square" tIns="91425">
            <a:noAutofit/>
          </a:bodyPr>
          <a:lstStyle/>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그래프 기반 랭킹 알고리즘은 그래프 속 vertex (노드)의 중요도를 결정하는 방법</a:t>
            </a:r>
            <a:endParaRPr sz="1200">
              <a:latin typeface="Nanum Gothic"/>
              <a:ea typeface="Nanum Gothic"/>
              <a:cs typeface="Nanum Gothic"/>
              <a:sym typeface="Nanum Gothic"/>
            </a:endParaRPr>
          </a:p>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기본 아이디어는 </a:t>
            </a:r>
            <a:r>
              <a:rPr lang="en-US" sz="1200">
                <a:solidFill>
                  <a:schemeClr val="dk1"/>
                </a:solidFill>
                <a:latin typeface="Nanum Gothic"/>
                <a:ea typeface="Nanum Gothic"/>
                <a:cs typeface="Nanum Gothic"/>
                <a:sym typeface="Nanum Gothic"/>
              </a:rPr>
              <a:t>(하나의 vertex가 다른 vertex에 연결되면)</a:t>
            </a:r>
            <a:r>
              <a:rPr lang="en-US" sz="1200">
                <a:latin typeface="Nanum Gothic"/>
                <a:ea typeface="Nanum Gothic"/>
                <a:cs typeface="Nanum Gothic"/>
                <a:sym typeface="Nanum Gothic"/>
              </a:rPr>
              <a:t> “투표" 혹은 “추천" </a:t>
            </a:r>
            <a:endParaRPr sz="1200">
              <a:latin typeface="Nanum Gothic"/>
              <a:ea typeface="Nanum Gothic"/>
              <a:cs typeface="Nanum Gothic"/>
              <a:sym typeface="Nanum Gothic"/>
            </a:endParaRPr>
          </a:p>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많은 득표를 한 vertex가 중요한 vertex임을 의미</a:t>
            </a:r>
            <a:endParaRPr sz="1200">
              <a:latin typeface="Nanum Gothic"/>
              <a:ea typeface="Nanum Gothic"/>
              <a:cs typeface="Nanum Gothic"/>
              <a:sym typeface="Nanum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39"/>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2.1 Undirected Graphs</a:t>
            </a:r>
            <a:endParaRPr/>
          </a:p>
        </p:txBody>
      </p:sp>
      <p:sp>
        <p:nvSpPr>
          <p:cNvPr id="520" name="Google Shape;520;p39"/>
          <p:cNvSpPr txBox="1"/>
          <p:nvPr>
            <p:ph idx="1" type="body"/>
          </p:nvPr>
        </p:nvSpPr>
        <p:spPr>
          <a:xfrm>
            <a:off x="628650" y="976121"/>
            <a:ext cx="7886700" cy="3656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Although traditionally applied on directed graphs, a recursive graph-based ranking algorithm can be also applied to undirected graphs, in which case the out-degree of a vertex is equal to the in-degree of the vertex. For loosely connected graphs, with the number of edges proportional with the number of vertices, </a:t>
            </a:r>
            <a:r>
              <a:rPr lang="en-US">
                <a:highlight>
                  <a:srgbClr val="FFF2CC"/>
                </a:highlight>
              </a:rPr>
              <a:t>undirected graphs tend to have more gradual convergence curves.</a:t>
            </a:r>
            <a:endParaRPr>
              <a:highlight>
                <a:srgbClr val="FFF2CC"/>
              </a:highlight>
            </a:endParaRPr>
          </a:p>
          <a:p>
            <a:pPr indent="0" lvl="0" marL="0" rtl="0" algn="l">
              <a:spcBef>
                <a:spcPts val="750"/>
              </a:spcBef>
              <a:spcAft>
                <a:spcPts val="0"/>
              </a:spcAft>
              <a:buNone/>
            </a:pPr>
            <a:r>
              <a:rPr lang="en-US"/>
              <a:t>Figure 1 plots the convergence curves for a randomly generated graph with 250 vertices and 250 edges, for a convergence threshold of 0.0001. As the connectivity of the graph increases (i.e. larger number of edges), convergence is usually achieved after fewer iterations, and the convergence curves for directed and undirected graphs practically overlap.</a:t>
            </a:r>
            <a:endParaRPr/>
          </a:p>
        </p:txBody>
      </p:sp>
      <p:sp>
        <p:nvSpPr>
          <p:cNvPr id="521" name="Google Shape;521;p39"/>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522" name="Google Shape;522;p39"/>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23" name="Google Shape;523;p39"/>
          <p:cNvSpPr/>
          <p:nvPr/>
        </p:nvSpPr>
        <p:spPr>
          <a:xfrm>
            <a:off x="-25" y="4046100"/>
            <a:ext cx="9144000" cy="1097400"/>
          </a:xfrm>
          <a:prstGeom prst="rect">
            <a:avLst/>
          </a:prstGeom>
          <a:solidFill>
            <a:srgbClr val="F3F3F3"/>
          </a:solidFill>
          <a:ln>
            <a:noFill/>
          </a:ln>
        </p:spPr>
        <p:txBody>
          <a:bodyPr anchorCtr="0" anchor="ctr" bIns="91425" lIns="91425" spcFirstLastPara="1" rIns="91425" wrap="square" tIns="91425">
            <a:noAutofit/>
          </a:bodyPr>
          <a:lstStyle/>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Undirected 그래프에 경우 더 점진적 수렴 곡선을 가짐 (더 빠르게 수렴한다)</a:t>
            </a:r>
            <a:endParaRPr sz="1200">
              <a:latin typeface="Nanum Gothic"/>
              <a:ea typeface="Nanum Gothic"/>
              <a:cs typeface="Nanum Gothic"/>
              <a:sym typeface="Nanum Gothic"/>
            </a:endParaRPr>
          </a:p>
        </p:txBody>
      </p:sp>
      <p:grpSp>
        <p:nvGrpSpPr>
          <p:cNvPr id="524" name="Google Shape;524;p39"/>
          <p:cNvGrpSpPr/>
          <p:nvPr/>
        </p:nvGrpSpPr>
        <p:grpSpPr>
          <a:xfrm>
            <a:off x="1083250" y="1372214"/>
            <a:ext cx="2903574" cy="2399075"/>
            <a:chOff x="1083250" y="1372214"/>
            <a:chExt cx="2903574" cy="2399075"/>
          </a:xfrm>
        </p:grpSpPr>
        <p:pic>
          <p:nvPicPr>
            <p:cNvPr id="525" name="Google Shape;525;p39"/>
            <p:cNvPicPr preferRelativeResize="0"/>
            <p:nvPr/>
          </p:nvPicPr>
          <p:blipFill>
            <a:blip r:embed="rId3">
              <a:alphaModFix/>
            </a:blip>
            <a:stretch>
              <a:fillRect/>
            </a:stretch>
          </p:blipFill>
          <p:spPr>
            <a:xfrm>
              <a:off x="1083250" y="1372214"/>
              <a:ext cx="2903574" cy="2399075"/>
            </a:xfrm>
            <a:prstGeom prst="rect">
              <a:avLst/>
            </a:prstGeom>
            <a:noFill/>
            <a:ln>
              <a:noFill/>
            </a:ln>
          </p:spPr>
        </p:pic>
        <p:sp>
          <p:nvSpPr>
            <p:cNvPr id="526" name="Google Shape;526;p39"/>
            <p:cNvSpPr/>
            <p:nvPr/>
          </p:nvSpPr>
          <p:spPr>
            <a:xfrm>
              <a:off x="1922438" y="2347650"/>
              <a:ext cx="1225200" cy="448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Medium"/>
                  <a:ea typeface="Gothic A1 Medium"/>
                  <a:cs typeface="Gothic A1 Medium"/>
                  <a:sym typeface="Gothic A1 Medium"/>
                </a:rPr>
                <a:t>PageRank</a:t>
              </a:r>
              <a:endParaRPr sz="1200">
                <a:latin typeface="Gothic A1 Medium"/>
                <a:ea typeface="Gothic A1 Medium"/>
                <a:cs typeface="Gothic A1 Medium"/>
                <a:sym typeface="Gothic A1 Medium"/>
              </a:endParaRPr>
            </a:p>
          </p:txBody>
        </p:sp>
      </p:grpSp>
      <p:grpSp>
        <p:nvGrpSpPr>
          <p:cNvPr id="527" name="Google Shape;527;p39"/>
          <p:cNvGrpSpPr/>
          <p:nvPr/>
        </p:nvGrpSpPr>
        <p:grpSpPr>
          <a:xfrm>
            <a:off x="5168205" y="1305345"/>
            <a:ext cx="3347151" cy="2532825"/>
            <a:chOff x="5168205" y="1305345"/>
            <a:chExt cx="3347151" cy="2532825"/>
          </a:xfrm>
        </p:grpSpPr>
        <p:grpSp>
          <p:nvGrpSpPr>
            <p:cNvPr id="528" name="Google Shape;528;p39"/>
            <p:cNvGrpSpPr/>
            <p:nvPr/>
          </p:nvGrpSpPr>
          <p:grpSpPr>
            <a:xfrm>
              <a:off x="5168205" y="1305345"/>
              <a:ext cx="3347151" cy="2532825"/>
              <a:chOff x="1124775" y="1101450"/>
              <a:chExt cx="4224600" cy="3196800"/>
            </a:xfrm>
          </p:grpSpPr>
          <p:sp>
            <p:nvSpPr>
              <p:cNvPr id="529" name="Google Shape;529;p39"/>
              <p:cNvSpPr/>
              <p:nvPr/>
            </p:nvSpPr>
            <p:spPr>
              <a:xfrm>
                <a:off x="1124775" y="1101450"/>
                <a:ext cx="4224600" cy="319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2435425" y="1385088"/>
                <a:ext cx="1296000" cy="12960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A</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50</a:t>
                </a:r>
                <a:endParaRPr sz="1000">
                  <a:latin typeface="Gothic A1 Light"/>
                  <a:ea typeface="Gothic A1 Light"/>
                  <a:cs typeface="Gothic A1 Light"/>
                  <a:sym typeface="Gothic A1 Light"/>
                </a:endParaRPr>
              </a:p>
            </p:txBody>
          </p:sp>
          <p:sp>
            <p:nvSpPr>
              <p:cNvPr id="531" name="Google Shape;531;p39"/>
              <p:cNvSpPr/>
              <p:nvPr/>
            </p:nvSpPr>
            <p:spPr>
              <a:xfrm>
                <a:off x="1280225" y="1939100"/>
                <a:ext cx="707700" cy="7077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B</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10</a:t>
                </a:r>
                <a:endParaRPr sz="1000">
                  <a:latin typeface="Gothic A1 Light"/>
                  <a:ea typeface="Gothic A1 Light"/>
                  <a:cs typeface="Gothic A1 Light"/>
                  <a:sym typeface="Gothic A1 Light"/>
                </a:endParaRPr>
              </a:p>
            </p:txBody>
          </p:sp>
          <p:sp>
            <p:nvSpPr>
              <p:cNvPr id="532" name="Google Shape;532;p39"/>
              <p:cNvSpPr/>
              <p:nvPr/>
            </p:nvSpPr>
            <p:spPr>
              <a:xfrm>
                <a:off x="4305325" y="1253300"/>
                <a:ext cx="548700" cy="548700"/>
              </a:xfrm>
              <a:prstGeom prst="ellipse">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F</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5</a:t>
                </a:r>
                <a:endParaRPr sz="1000">
                  <a:latin typeface="Gothic A1 Light"/>
                  <a:ea typeface="Gothic A1 Light"/>
                  <a:cs typeface="Gothic A1 Light"/>
                  <a:sym typeface="Gothic A1 Light"/>
                </a:endParaRPr>
              </a:p>
            </p:txBody>
          </p:sp>
          <p:sp>
            <p:nvSpPr>
              <p:cNvPr id="533" name="Google Shape;533;p39"/>
              <p:cNvSpPr/>
              <p:nvPr/>
            </p:nvSpPr>
            <p:spPr>
              <a:xfrm>
                <a:off x="1958450" y="3146625"/>
                <a:ext cx="996000" cy="9960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C</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15</a:t>
                </a:r>
                <a:endParaRPr sz="1000">
                  <a:latin typeface="Gothic A1 Light"/>
                  <a:ea typeface="Gothic A1 Light"/>
                  <a:cs typeface="Gothic A1 Light"/>
                  <a:sym typeface="Gothic A1 Light"/>
                </a:endParaRPr>
              </a:p>
            </p:txBody>
          </p:sp>
          <p:sp>
            <p:nvSpPr>
              <p:cNvPr id="534" name="Google Shape;534;p39"/>
              <p:cNvSpPr/>
              <p:nvPr/>
            </p:nvSpPr>
            <p:spPr>
              <a:xfrm>
                <a:off x="3418507" y="2960613"/>
                <a:ext cx="854400" cy="8544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D</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10</a:t>
                </a:r>
                <a:endParaRPr sz="1000">
                  <a:latin typeface="Gothic A1 Light"/>
                  <a:ea typeface="Gothic A1 Light"/>
                  <a:cs typeface="Gothic A1 Light"/>
                  <a:sym typeface="Gothic A1 Light"/>
                </a:endParaRPr>
              </a:p>
            </p:txBody>
          </p:sp>
          <p:sp>
            <p:nvSpPr>
              <p:cNvPr id="535" name="Google Shape;535;p39"/>
              <p:cNvSpPr/>
              <p:nvPr/>
            </p:nvSpPr>
            <p:spPr>
              <a:xfrm>
                <a:off x="4425664" y="1964525"/>
                <a:ext cx="854400" cy="8544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E</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10</a:t>
                </a:r>
                <a:endParaRPr sz="1000">
                  <a:latin typeface="Gothic A1 Light"/>
                  <a:ea typeface="Gothic A1 Light"/>
                  <a:cs typeface="Gothic A1 Light"/>
                  <a:sym typeface="Gothic A1 Light"/>
                </a:endParaRPr>
              </a:p>
            </p:txBody>
          </p:sp>
          <p:cxnSp>
            <p:nvCxnSpPr>
              <p:cNvPr id="536" name="Google Shape;536;p39"/>
              <p:cNvCxnSpPr>
                <a:stCxn id="533" idx="1"/>
                <a:endCxn id="531" idx="5"/>
              </p:cNvCxnSpPr>
              <p:nvPr/>
            </p:nvCxnSpPr>
            <p:spPr>
              <a:xfrm rot="10800000">
                <a:off x="1884411" y="2543086"/>
                <a:ext cx="219900" cy="74940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39"/>
              <p:cNvCxnSpPr>
                <a:stCxn id="533" idx="7"/>
                <a:endCxn id="530" idx="4"/>
              </p:cNvCxnSpPr>
              <p:nvPr/>
            </p:nvCxnSpPr>
            <p:spPr>
              <a:xfrm flipH="1" rot="10800000">
                <a:off x="2808589" y="2681086"/>
                <a:ext cx="274800" cy="6114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39"/>
              <p:cNvCxnSpPr>
                <a:stCxn id="534" idx="0"/>
                <a:endCxn id="530" idx="5"/>
              </p:cNvCxnSpPr>
              <p:nvPr/>
            </p:nvCxnSpPr>
            <p:spPr>
              <a:xfrm rot="10800000">
                <a:off x="3541507" y="2491413"/>
                <a:ext cx="304200" cy="46920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39"/>
              <p:cNvCxnSpPr>
                <a:stCxn id="535" idx="3"/>
                <a:endCxn id="534" idx="7"/>
              </p:cNvCxnSpPr>
              <p:nvPr/>
            </p:nvCxnSpPr>
            <p:spPr>
              <a:xfrm flipH="1">
                <a:off x="4147888" y="2693801"/>
                <a:ext cx="402900" cy="39180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39"/>
              <p:cNvCxnSpPr>
                <a:stCxn id="532" idx="2"/>
                <a:endCxn id="530" idx="7"/>
              </p:cNvCxnSpPr>
              <p:nvPr/>
            </p:nvCxnSpPr>
            <p:spPr>
              <a:xfrm flipH="1">
                <a:off x="3541525" y="1527650"/>
                <a:ext cx="763800" cy="47400"/>
              </a:xfrm>
              <a:prstGeom prst="straightConnector1">
                <a:avLst/>
              </a:prstGeom>
              <a:noFill/>
              <a:ln cap="flat" cmpd="sng" w="9525">
                <a:solidFill>
                  <a:schemeClr val="dk2"/>
                </a:solidFill>
                <a:prstDash val="solid"/>
                <a:round/>
                <a:headEnd len="med" w="med" type="none"/>
                <a:tailEnd len="med" w="med" type="none"/>
              </a:ln>
            </p:spPr>
          </p:cxnSp>
        </p:grpSp>
        <p:sp>
          <p:nvSpPr>
            <p:cNvPr id="541" name="Google Shape;541;p39"/>
            <p:cNvSpPr/>
            <p:nvPr/>
          </p:nvSpPr>
          <p:spPr>
            <a:xfrm>
              <a:off x="6229163" y="2347663"/>
              <a:ext cx="1225200" cy="448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Medium"/>
                  <a:ea typeface="Gothic A1 Medium"/>
                  <a:cs typeface="Gothic A1 Medium"/>
                  <a:sym typeface="Gothic A1 Medium"/>
                </a:rPr>
                <a:t>Text</a:t>
              </a:r>
              <a:r>
                <a:rPr lang="en-US" sz="1200">
                  <a:latin typeface="Gothic A1 Medium"/>
                  <a:ea typeface="Gothic A1 Medium"/>
                  <a:cs typeface="Gothic A1 Medium"/>
                  <a:sym typeface="Gothic A1 Medium"/>
                </a:rPr>
                <a:t>Rank</a:t>
              </a:r>
              <a:endParaRPr sz="1200">
                <a:latin typeface="Gothic A1 Medium"/>
                <a:ea typeface="Gothic A1 Medium"/>
                <a:cs typeface="Gothic A1 Medium"/>
                <a:sym typeface="Gothic A1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40"/>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2.2 Weighted Graphs</a:t>
            </a:r>
            <a:endParaRPr/>
          </a:p>
        </p:txBody>
      </p:sp>
      <p:sp>
        <p:nvSpPr>
          <p:cNvPr id="548" name="Google Shape;548;p40"/>
          <p:cNvSpPr txBox="1"/>
          <p:nvPr>
            <p:ph idx="1" type="body"/>
          </p:nvPr>
        </p:nvSpPr>
        <p:spPr>
          <a:xfrm>
            <a:off x="628650" y="976121"/>
            <a:ext cx="7886700" cy="3656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However, in our model the graphs are build from natural language texts, and may include multiple or partial links between the units (vertices) that are extracted from text. It may be therefore </a:t>
            </a:r>
            <a:r>
              <a:rPr lang="en-US">
                <a:highlight>
                  <a:srgbClr val="FFF2CC"/>
                </a:highlight>
              </a:rPr>
              <a:t>useful to indicate and incorporate into the model the “strength” of the connection between two vertices and as a weight added to the corresponding edge that connects the two vertices</a:t>
            </a:r>
            <a:r>
              <a:rPr lang="en-US"/>
              <a:t>...</a:t>
            </a:r>
            <a:endParaRPr/>
          </a:p>
        </p:txBody>
      </p:sp>
      <p:pic>
        <p:nvPicPr>
          <p:cNvPr id="549" name="Google Shape;549;p40"/>
          <p:cNvPicPr preferRelativeResize="0"/>
          <p:nvPr/>
        </p:nvPicPr>
        <p:blipFill>
          <a:blip r:embed="rId3">
            <a:alphaModFix/>
          </a:blip>
          <a:stretch>
            <a:fillRect/>
          </a:stretch>
        </p:blipFill>
        <p:spPr>
          <a:xfrm>
            <a:off x="751750" y="2066825"/>
            <a:ext cx="2001525" cy="1781900"/>
          </a:xfrm>
          <a:prstGeom prst="rect">
            <a:avLst/>
          </a:prstGeom>
          <a:noFill/>
          <a:ln>
            <a:noFill/>
          </a:ln>
        </p:spPr>
      </p:pic>
      <p:pic>
        <p:nvPicPr>
          <p:cNvPr id="550" name="Google Shape;550;p40"/>
          <p:cNvPicPr preferRelativeResize="0"/>
          <p:nvPr/>
        </p:nvPicPr>
        <p:blipFill>
          <a:blip r:embed="rId4">
            <a:alphaModFix/>
          </a:blip>
          <a:stretch>
            <a:fillRect/>
          </a:stretch>
        </p:blipFill>
        <p:spPr>
          <a:xfrm>
            <a:off x="3610775" y="2695703"/>
            <a:ext cx="3854400" cy="524150"/>
          </a:xfrm>
          <a:prstGeom prst="rect">
            <a:avLst/>
          </a:prstGeom>
          <a:noFill/>
          <a:ln>
            <a:noFill/>
          </a:ln>
        </p:spPr>
      </p:pic>
      <p:sp>
        <p:nvSpPr>
          <p:cNvPr id="551" name="Google Shape;551;p40"/>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552" name="Google Shape;552;p40"/>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53" name="Google Shape;553;p40"/>
          <p:cNvSpPr/>
          <p:nvPr/>
        </p:nvSpPr>
        <p:spPr>
          <a:xfrm>
            <a:off x="0" y="4385700"/>
            <a:ext cx="9144000" cy="757800"/>
          </a:xfrm>
          <a:prstGeom prst="rect">
            <a:avLst/>
          </a:prstGeom>
          <a:solidFill>
            <a:srgbClr val="F3F3F3"/>
          </a:solidFill>
          <a:ln>
            <a:noFill/>
          </a:ln>
        </p:spPr>
        <p:txBody>
          <a:bodyPr anchorCtr="0" anchor="ctr" bIns="91425" lIns="91425" spcFirstLastPara="1" rIns="91425" wrap="square" tIns="91425">
            <a:noAutofit/>
          </a:bodyPr>
          <a:lstStyle/>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undirected / weighted graph를 사용시 더 적은 iteration으로 0에 수렴하는 것을 볼 수 있음</a:t>
            </a:r>
            <a:endParaRPr sz="1200">
              <a:latin typeface="Nanum Gothic"/>
              <a:ea typeface="Nanum Gothic"/>
              <a:cs typeface="Nanum Gothic"/>
              <a:sym typeface="Nanum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41"/>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2.3 Text as a Graph</a:t>
            </a:r>
            <a:endParaRPr/>
          </a:p>
        </p:txBody>
      </p:sp>
      <p:sp>
        <p:nvSpPr>
          <p:cNvPr id="560" name="Google Shape;560;p41"/>
          <p:cNvSpPr txBox="1"/>
          <p:nvPr>
            <p:ph idx="1" type="body"/>
          </p:nvPr>
        </p:nvSpPr>
        <p:spPr>
          <a:xfrm>
            <a:off x="628650" y="976121"/>
            <a:ext cx="7886700" cy="3656700"/>
          </a:xfrm>
          <a:prstGeom prst="rect">
            <a:avLst/>
          </a:prstGeom>
          <a:ln>
            <a:noFill/>
          </a:ln>
        </p:spPr>
        <p:txBody>
          <a:bodyPr anchorCtr="0" anchor="t" bIns="45700" lIns="91425" spcFirstLastPara="1" rIns="91425" wrap="square" tIns="45700">
            <a:noAutofit/>
          </a:bodyPr>
          <a:lstStyle/>
          <a:p>
            <a:pPr indent="0" lvl="0" marL="0" rtl="0" algn="l">
              <a:spcBef>
                <a:spcPts val="750"/>
              </a:spcBef>
              <a:spcAft>
                <a:spcPts val="0"/>
              </a:spcAft>
              <a:buNone/>
            </a:pPr>
            <a:r>
              <a:rPr lang="en-US"/>
              <a:t>1. Identify text units that best define the task at hand, and add them as vertices in the graph.</a:t>
            </a:r>
            <a:endParaRPr/>
          </a:p>
          <a:p>
            <a:pPr indent="0" lvl="0" marL="0" rtl="0" algn="l">
              <a:spcBef>
                <a:spcPts val="750"/>
              </a:spcBef>
              <a:spcAft>
                <a:spcPts val="0"/>
              </a:spcAft>
              <a:buNone/>
            </a:pPr>
            <a:r>
              <a:rPr lang="en-US"/>
              <a:t>2. Identify relations that connect such text units, and use these relations to draw edges between vertices in the graph. Edges can be directed or undirected, weighted or unweighted.</a:t>
            </a:r>
            <a:endParaRPr/>
          </a:p>
          <a:p>
            <a:pPr indent="0" lvl="0" marL="0" rtl="0" algn="l">
              <a:spcBef>
                <a:spcPts val="750"/>
              </a:spcBef>
              <a:spcAft>
                <a:spcPts val="0"/>
              </a:spcAft>
              <a:buNone/>
            </a:pPr>
            <a:r>
              <a:rPr lang="en-US"/>
              <a:t>3. Iterate the graph-based ranking algorithm until convergence.</a:t>
            </a:r>
            <a:endParaRPr/>
          </a:p>
          <a:p>
            <a:pPr indent="0" lvl="0" marL="0" rtl="0" algn="l">
              <a:spcBef>
                <a:spcPts val="750"/>
              </a:spcBef>
              <a:spcAft>
                <a:spcPts val="0"/>
              </a:spcAft>
              <a:buNone/>
            </a:pPr>
            <a:r>
              <a:rPr lang="en-US"/>
              <a:t>4. Sort vertices based on their final score. Use the values attached to each vertex for ranking/selection decisions.</a:t>
            </a:r>
            <a:endParaRPr/>
          </a:p>
          <a:p>
            <a:pPr indent="0" lvl="0" marL="0" rtl="0" algn="l">
              <a:spcBef>
                <a:spcPts val="750"/>
              </a:spcBef>
              <a:spcAft>
                <a:spcPts val="0"/>
              </a:spcAft>
              <a:buNone/>
            </a:pPr>
            <a:r>
              <a:rPr lang="en-US"/>
              <a:t>In the following, we investigate and evaluate the application of TextRank to two natural language processing tasks involving ranking of text units: </a:t>
            </a:r>
            <a:r>
              <a:rPr lang="en-US">
                <a:highlight>
                  <a:srgbClr val="FFF2CC"/>
                </a:highlight>
              </a:rPr>
              <a:t>(1) A keyword extraction task, consisting of the selection of keyphrases representative for a given text</a:t>
            </a:r>
            <a:r>
              <a:rPr lang="en-US"/>
              <a:t>; and </a:t>
            </a:r>
            <a:r>
              <a:rPr lang="en-US">
                <a:highlight>
                  <a:srgbClr val="FFF2CC"/>
                </a:highlight>
              </a:rPr>
              <a:t>(2) A sentence extraction task, consisting of the identification of the most “important” sentences in a text</a:t>
            </a:r>
            <a:r>
              <a:rPr lang="en-US"/>
              <a:t>, which can be used to build extractive summaries.</a:t>
            </a:r>
            <a:endParaRPr/>
          </a:p>
        </p:txBody>
      </p:sp>
      <p:sp>
        <p:nvSpPr>
          <p:cNvPr id="561" name="Google Shape;561;p41"/>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562" name="Google Shape;562;p41"/>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63" name="Google Shape;563;p41"/>
          <p:cNvSpPr/>
          <p:nvPr/>
        </p:nvSpPr>
        <p:spPr>
          <a:xfrm>
            <a:off x="-25" y="4385700"/>
            <a:ext cx="9144000" cy="757800"/>
          </a:xfrm>
          <a:prstGeom prst="rect">
            <a:avLst/>
          </a:prstGeom>
          <a:solidFill>
            <a:srgbClr val="F3F3F3"/>
          </a:solidFill>
          <a:ln>
            <a:noFill/>
          </a:ln>
        </p:spPr>
        <p:txBody>
          <a:bodyPr anchorCtr="0" anchor="ctr" bIns="91425" lIns="91425" spcFirstLastPara="1" rIns="91425" wrap="square" tIns="91425">
            <a:noAutofit/>
          </a:bodyPr>
          <a:lstStyle/>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주어진 텍스트의 핵심 키워드를 추출할 수 있음</a:t>
            </a:r>
            <a:endParaRPr sz="1200">
              <a:latin typeface="Nanum Gothic"/>
              <a:ea typeface="Nanum Gothic"/>
              <a:cs typeface="Nanum Gothic"/>
              <a:sym typeface="Nanum Gothic"/>
            </a:endParaRPr>
          </a:p>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주어진 텍스트의 핵심 문장을 식별할 수 있음</a:t>
            </a:r>
            <a:endParaRPr sz="1200">
              <a:latin typeface="Nanum Gothic"/>
              <a:ea typeface="Nanum Gothic"/>
              <a:cs typeface="Nanum Gothic"/>
              <a:sym typeface="Nanum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42"/>
          <p:cNvSpPr/>
          <p:nvPr/>
        </p:nvSpPr>
        <p:spPr>
          <a:xfrm>
            <a:off x="1956915" y="1915350"/>
            <a:ext cx="6675000" cy="841500"/>
          </a:xfrm>
          <a:prstGeom prst="roundRect">
            <a:avLst>
              <a:gd fmla="val 16667" name="adj"/>
            </a:avLst>
          </a:pr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200">
                <a:latin typeface="Gothic A1 Light"/>
                <a:ea typeface="Gothic A1 Light"/>
                <a:cs typeface="Gothic A1 Light"/>
                <a:sym typeface="Gothic A1 Light"/>
              </a:rPr>
              <a:t>TextRank</a:t>
            </a:r>
            <a:endParaRPr sz="1200">
              <a:latin typeface="Gothic A1 Light"/>
              <a:ea typeface="Gothic A1 Light"/>
              <a:cs typeface="Gothic A1 Light"/>
              <a:sym typeface="Gothic A1 Light"/>
            </a:endParaRPr>
          </a:p>
        </p:txBody>
      </p:sp>
      <p:sp>
        <p:nvSpPr>
          <p:cNvPr id="570" name="Google Shape;570;p42"/>
          <p:cNvSpPr/>
          <p:nvPr/>
        </p:nvSpPr>
        <p:spPr>
          <a:xfrm>
            <a:off x="289625" y="3444825"/>
            <a:ext cx="6475200" cy="841500"/>
          </a:xfrm>
          <a:prstGeom prst="roundRect">
            <a:avLst>
              <a:gd fmla="val 16667" name="adj"/>
            </a:avLst>
          </a:prstGeom>
          <a:no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a:latin typeface="Gothic A1 Light"/>
                <a:ea typeface="Gothic A1 Light"/>
                <a:cs typeface="Gothic A1 Light"/>
                <a:sym typeface="Gothic A1 Light"/>
              </a:rPr>
              <a:t>PageRank</a:t>
            </a:r>
            <a:endParaRPr>
              <a:latin typeface="Gothic A1 Light"/>
              <a:ea typeface="Gothic A1 Light"/>
              <a:cs typeface="Gothic A1 Light"/>
              <a:sym typeface="Gothic A1 Light"/>
            </a:endParaRPr>
          </a:p>
        </p:txBody>
      </p:sp>
      <p:sp>
        <p:nvSpPr>
          <p:cNvPr id="571" name="Google Shape;571;p42"/>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2 The TextRank Model</a:t>
            </a:r>
            <a:endParaRPr/>
          </a:p>
        </p:txBody>
      </p:sp>
      <p:pic>
        <p:nvPicPr>
          <p:cNvPr id="572" name="Google Shape;572;p42"/>
          <p:cNvPicPr preferRelativeResize="0"/>
          <p:nvPr/>
        </p:nvPicPr>
        <p:blipFill>
          <a:blip r:embed="rId3">
            <a:alphaModFix/>
          </a:blip>
          <a:stretch>
            <a:fillRect/>
          </a:stretch>
        </p:blipFill>
        <p:spPr>
          <a:xfrm>
            <a:off x="2255996" y="1979438"/>
            <a:ext cx="5089174" cy="728025"/>
          </a:xfrm>
          <a:prstGeom prst="rect">
            <a:avLst/>
          </a:prstGeom>
          <a:noFill/>
          <a:ln>
            <a:noFill/>
          </a:ln>
        </p:spPr>
      </p:pic>
      <p:sp>
        <p:nvSpPr>
          <p:cNvPr id="573" name="Google Shape;573;p42"/>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574" name="Google Shape;574;p42"/>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75" name="Google Shape;575;p42"/>
          <p:cNvSpPr txBox="1"/>
          <p:nvPr/>
        </p:nvSpPr>
        <p:spPr>
          <a:xfrm>
            <a:off x="329625" y="3666888"/>
            <a:ext cx="5145600" cy="51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600">
                <a:latin typeface="Gothic A1 Medium"/>
                <a:ea typeface="Gothic A1 Medium"/>
                <a:cs typeface="Gothic A1 Medium"/>
                <a:sym typeface="Gothic A1 Medium"/>
              </a:rPr>
              <a:t>PR(A) = (1-d) + d (PR(T</a:t>
            </a:r>
            <a:r>
              <a:rPr baseline="-25000" lang="en-US" sz="1600">
                <a:latin typeface="Gothic A1 Medium"/>
                <a:ea typeface="Gothic A1 Medium"/>
                <a:cs typeface="Gothic A1 Medium"/>
                <a:sym typeface="Gothic A1 Medium"/>
              </a:rPr>
              <a:t>1</a:t>
            </a:r>
            <a:r>
              <a:rPr lang="en-US" sz="1600">
                <a:latin typeface="Gothic A1 Medium"/>
                <a:ea typeface="Gothic A1 Medium"/>
                <a:cs typeface="Gothic A1 Medium"/>
                <a:sym typeface="Gothic A1 Medium"/>
              </a:rPr>
              <a:t>)/C(T</a:t>
            </a:r>
            <a:r>
              <a:rPr baseline="-25000" lang="en-US" sz="1600">
                <a:latin typeface="Gothic A1 Medium"/>
                <a:ea typeface="Gothic A1 Medium"/>
                <a:cs typeface="Gothic A1 Medium"/>
                <a:sym typeface="Gothic A1 Medium"/>
              </a:rPr>
              <a:t>1</a:t>
            </a:r>
            <a:r>
              <a:rPr lang="en-US" sz="1600">
                <a:latin typeface="Gothic A1 Medium"/>
                <a:ea typeface="Gothic A1 Medium"/>
                <a:cs typeface="Gothic A1 Medium"/>
                <a:sym typeface="Gothic A1 Medium"/>
              </a:rPr>
              <a:t>) + … +PR(T</a:t>
            </a:r>
            <a:r>
              <a:rPr baseline="-25000" lang="en-US" sz="1600">
                <a:latin typeface="Gothic A1 Medium"/>
                <a:ea typeface="Gothic A1 Medium"/>
                <a:cs typeface="Gothic A1 Medium"/>
                <a:sym typeface="Gothic A1 Medium"/>
              </a:rPr>
              <a:t>n</a:t>
            </a:r>
            <a:r>
              <a:rPr lang="en-US" sz="1600">
                <a:latin typeface="Gothic A1 Medium"/>
                <a:ea typeface="Gothic A1 Medium"/>
                <a:cs typeface="Gothic A1 Medium"/>
                <a:sym typeface="Gothic A1 Medium"/>
              </a:rPr>
              <a:t>)/C(T</a:t>
            </a:r>
            <a:r>
              <a:rPr baseline="-25000" lang="en-US" sz="1600">
                <a:latin typeface="Gothic A1 Medium"/>
                <a:ea typeface="Gothic A1 Medium"/>
                <a:cs typeface="Gothic A1 Medium"/>
                <a:sym typeface="Gothic A1 Medium"/>
              </a:rPr>
              <a:t>n</a:t>
            </a:r>
            <a:r>
              <a:rPr lang="en-US" sz="1600">
                <a:latin typeface="Gothic A1 Medium"/>
                <a:ea typeface="Gothic A1 Medium"/>
                <a:cs typeface="Gothic A1 Medium"/>
                <a:sym typeface="Gothic A1 Medium"/>
              </a:rPr>
              <a:t>))</a:t>
            </a:r>
            <a:endParaRPr>
              <a:latin typeface="Gothic A1 Thin"/>
              <a:ea typeface="Gothic A1 Thin"/>
              <a:cs typeface="Gothic A1 Thin"/>
              <a:sym typeface="Gothic A1 Thin"/>
            </a:endParaRPr>
          </a:p>
        </p:txBody>
      </p:sp>
      <p:grpSp>
        <p:nvGrpSpPr>
          <p:cNvPr id="576" name="Google Shape;576;p42"/>
          <p:cNvGrpSpPr/>
          <p:nvPr/>
        </p:nvGrpSpPr>
        <p:grpSpPr>
          <a:xfrm>
            <a:off x="329625" y="1155775"/>
            <a:ext cx="3194175" cy="3021725"/>
            <a:chOff x="101025" y="1384375"/>
            <a:chExt cx="3194175" cy="3021725"/>
          </a:xfrm>
        </p:grpSpPr>
        <p:sp>
          <p:nvSpPr>
            <p:cNvPr id="577" name="Google Shape;577;p42"/>
            <p:cNvSpPr/>
            <p:nvPr/>
          </p:nvSpPr>
          <p:spPr>
            <a:xfrm>
              <a:off x="2027400" y="2235475"/>
              <a:ext cx="761700" cy="631800"/>
            </a:xfrm>
            <a:prstGeom prst="roundRect">
              <a:avLst>
                <a:gd fmla="val 16667" name="adj"/>
              </a:avLst>
            </a:prstGeom>
            <a:noFill/>
            <a:ln cap="flat" cmpd="sng" w="19050">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txBox="1"/>
            <p:nvPr/>
          </p:nvSpPr>
          <p:spPr>
            <a:xfrm>
              <a:off x="1521300" y="1384375"/>
              <a:ext cx="1773900" cy="5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계산할 단어 Vertex의 TextRank</a:t>
              </a:r>
              <a:endParaRPr sz="1200">
                <a:latin typeface="Gothic A1 Light"/>
                <a:ea typeface="Gothic A1 Light"/>
                <a:cs typeface="Gothic A1 Light"/>
                <a:sym typeface="Gothic A1 Light"/>
              </a:endParaRPr>
            </a:p>
          </p:txBody>
        </p:sp>
        <p:cxnSp>
          <p:nvCxnSpPr>
            <p:cNvPr id="579" name="Google Shape;579;p42"/>
            <p:cNvCxnSpPr>
              <a:stCxn id="577" idx="0"/>
              <a:endCxn id="578" idx="2"/>
            </p:cNvCxnSpPr>
            <p:nvPr/>
          </p:nvCxnSpPr>
          <p:spPr>
            <a:xfrm rot="10800000">
              <a:off x="2408250" y="1941175"/>
              <a:ext cx="0" cy="294300"/>
            </a:xfrm>
            <a:prstGeom prst="straightConnector1">
              <a:avLst/>
            </a:prstGeom>
            <a:noFill/>
            <a:ln cap="flat" cmpd="sng" w="9525">
              <a:solidFill>
                <a:schemeClr val="dk2"/>
              </a:solidFill>
              <a:prstDash val="solid"/>
              <a:round/>
              <a:headEnd len="med" w="med" type="none"/>
              <a:tailEnd len="med" w="med" type="triangle"/>
            </a:ln>
          </p:spPr>
        </p:cxnSp>
        <p:sp>
          <p:nvSpPr>
            <p:cNvPr id="580" name="Google Shape;580;p42"/>
            <p:cNvSpPr/>
            <p:nvPr/>
          </p:nvSpPr>
          <p:spPr>
            <a:xfrm>
              <a:off x="101025" y="3774300"/>
              <a:ext cx="761700" cy="631800"/>
            </a:xfrm>
            <a:prstGeom prst="roundRect">
              <a:avLst>
                <a:gd fmla="val 16667" name="adj"/>
              </a:avLst>
            </a:prstGeom>
            <a:noFill/>
            <a:ln cap="flat" cmpd="sng" w="19050">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 name="Google Shape;581;p42"/>
            <p:cNvCxnSpPr>
              <a:stCxn id="577" idx="2"/>
              <a:endCxn id="580" idx="0"/>
            </p:cNvCxnSpPr>
            <p:nvPr/>
          </p:nvCxnSpPr>
          <p:spPr>
            <a:xfrm rot="5400000">
              <a:off x="991650" y="2357575"/>
              <a:ext cx="906900" cy="1926300"/>
            </a:xfrm>
            <a:prstGeom prst="curvedConnector3">
              <a:avLst>
                <a:gd fmla="val 50007" name="adj1"/>
              </a:avLst>
            </a:prstGeom>
            <a:noFill/>
            <a:ln cap="flat" cmpd="sng" w="9525">
              <a:solidFill>
                <a:srgbClr val="A61C00"/>
              </a:solidFill>
              <a:prstDash val="dot"/>
              <a:round/>
              <a:headEnd len="med" w="med" type="none"/>
              <a:tailEnd len="med" w="med" type="none"/>
            </a:ln>
          </p:spPr>
        </p:cxnSp>
      </p:grpSp>
      <p:grpSp>
        <p:nvGrpSpPr>
          <p:cNvPr id="582" name="Google Shape;582;p42"/>
          <p:cNvGrpSpPr/>
          <p:nvPr/>
        </p:nvGrpSpPr>
        <p:grpSpPr>
          <a:xfrm>
            <a:off x="1226075" y="2006875"/>
            <a:ext cx="3594500" cy="2170625"/>
            <a:chOff x="997475" y="2235475"/>
            <a:chExt cx="3594500" cy="2170625"/>
          </a:xfrm>
        </p:grpSpPr>
        <p:sp>
          <p:nvSpPr>
            <p:cNvPr id="583" name="Google Shape;583;p42"/>
            <p:cNvSpPr/>
            <p:nvPr/>
          </p:nvSpPr>
          <p:spPr>
            <a:xfrm>
              <a:off x="3039325" y="2235475"/>
              <a:ext cx="1331400" cy="631800"/>
            </a:xfrm>
            <a:prstGeom prst="roundRect">
              <a:avLst>
                <a:gd fmla="val 16667" name="adj"/>
              </a:avLst>
            </a:prstGeom>
            <a:noFill/>
            <a:ln cap="flat" cmpd="sng" w="19050">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2"/>
            <p:cNvSpPr txBox="1"/>
            <p:nvPr/>
          </p:nvSpPr>
          <p:spPr>
            <a:xfrm>
              <a:off x="2818075" y="3217975"/>
              <a:ext cx="17739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Damping Factor</a:t>
              </a:r>
              <a:endParaRPr sz="1200">
                <a:latin typeface="Gothic A1 Light"/>
                <a:ea typeface="Gothic A1 Light"/>
                <a:cs typeface="Gothic A1 Light"/>
                <a:sym typeface="Gothic A1 Light"/>
              </a:endParaRPr>
            </a:p>
          </p:txBody>
        </p:sp>
        <p:cxnSp>
          <p:nvCxnSpPr>
            <p:cNvPr id="585" name="Google Shape;585;p42"/>
            <p:cNvCxnSpPr>
              <a:stCxn id="583" idx="2"/>
              <a:endCxn id="584" idx="0"/>
            </p:cNvCxnSpPr>
            <p:nvPr/>
          </p:nvCxnSpPr>
          <p:spPr>
            <a:xfrm>
              <a:off x="3705025" y="2867275"/>
              <a:ext cx="0" cy="350700"/>
            </a:xfrm>
            <a:prstGeom prst="straightConnector1">
              <a:avLst/>
            </a:prstGeom>
            <a:noFill/>
            <a:ln cap="flat" cmpd="sng" w="9525">
              <a:solidFill>
                <a:schemeClr val="dk2"/>
              </a:solidFill>
              <a:prstDash val="solid"/>
              <a:round/>
              <a:headEnd len="med" w="med" type="none"/>
              <a:tailEnd len="med" w="med" type="triangle"/>
            </a:ln>
          </p:spPr>
        </p:cxnSp>
        <p:sp>
          <p:nvSpPr>
            <p:cNvPr id="586" name="Google Shape;586;p42"/>
            <p:cNvSpPr/>
            <p:nvPr/>
          </p:nvSpPr>
          <p:spPr>
            <a:xfrm>
              <a:off x="997475" y="3774300"/>
              <a:ext cx="913800" cy="631800"/>
            </a:xfrm>
            <a:prstGeom prst="roundRect">
              <a:avLst>
                <a:gd fmla="val 16667" name="adj"/>
              </a:avLst>
            </a:prstGeom>
            <a:noFill/>
            <a:ln cap="flat" cmpd="sng" w="19050">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42"/>
            <p:cNvCxnSpPr>
              <a:stCxn id="583" idx="2"/>
              <a:endCxn id="586" idx="0"/>
            </p:cNvCxnSpPr>
            <p:nvPr/>
          </p:nvCxnSpPr>
          <p:spPr>
            <a:xfrm rot="5400000">
              <a:off x="2126275" y="2195425"/>
              <a:ext cx="906900" cy="2250600"/>
            </a:xfrm>
            <a:prstGeom prst="curvedConnector3">
              <a:avLst>
                <a:gd fmla="val 50007" name="adj1"/>
              </a:avLst>
            </a:prstGeom>
            <a:noFill/>
            <a:ln cap="flat" cmpd="sng" w="9525">
              <a:solidFill>
                <a:srgbClr val="E69138"/>
              </a:solidFill>
              <a:prstDash val="dot"/>
              <a:round/>
              <a:headEnd len="med" w="med" type="none"/>
              <a:tailEnd len="med" w="med" type="none"/>
            </a:ln>
          </p:spPr>
        </p:cxnSp>
      </p:grpSp>
      <p:grpSp>
        <p:nvGrpSpPr>
          <p:cNvPr id="588" name="Google Shape;588;p42"/>
          <p:cNvGrpSpPr/>
          <p:nvPr/>
        </p:nvGrpSpPr>
        <p:grpSpPr>
          <a:xfrm>
            <a:off x="2139676" y="1003100"/>
            <a:ext cx="3935549" cy="3222550"/>
            <a:chOff x="1911076" y="1231700"/>
            <a:chExt cx="3935549" cy="3222550"/>
          </a:xfrm>
        </p:grpSpPr>
        <p:sp>
          <p:nvSpPr>
            <p:cNvPr id="589" name="Google Shape;589;p42"/>
            <p:cNvSpPr txBox="1"/>
            <p:nvPr/>
          </p:nvSpPr>
          <p:spPr>
            <a:xfrm>
              <a:off x="4072725" y="1231700"/>
              <a:ext cx="1773900" cy="7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V</a:t>
              </a:r>
              <a:r>
                <a:rPr baseline="-25000" lang="en-US" sz="1200">
                  <a:latin typeface="Gothic A1 Light"/>
                  <a:ea typeface="Gothic A1 Light"/>
                  <a:cs typeface="Gothic A1 Light"/>
                  <a:sym typeface="Gothic A1 Light"/>
                </a:rPr>
                <a:t>i</a:t>
              </a:r>
              <a:r>
                <a:rPr lang="en-US" sz="1200">
                  <a:latin typeface="Gothic A1 Light"/>
                  <a:ea typeface="Gothic A1 Light"/>
                  <a:cs typeface="Gothic A1 Light"/>
                  <a:sym typeface="Gothic A1 Light"/>
                </a:rPr>
                <a:t>로 들어오는(In) </a:t>
              </a:r>
              <a:endParaRPr sz="1200">
                <a:latin typeface="Gothic A1 Light"/>
                <a:ea typeface="Gothic A1 Light"/>
                <a:cs typeface="Gothic A1 Light"/>
                <a:sym typeface="Gothic A1 Light"/>
              </a:endParaRPr>
            </a:p>
            <a:p>
              <a:pPr indent="0" lvl="0" marL="0" rtl="0" algn="ctr">
                <a:spcBef>
                  <a:spcPts val="0"/>
                </a:spcBef>
                <a:spcAft>
                  <a:spcPts val="0"/>
                </a:spcAft>
                <a:buNone/>
              </a:pPr>
              <a:r>
                <a:rPr lang="en-US" sz="1200">
                  <a:latin typeface="Gothic A1 Light"/>
                  <a:ea typeface="Gothic A1 Light"/>
                  <a:cs typeface="Gothic A1 Light"/>
                  <a:sym typeface="Gothic A1 Light"/>
                </a:rPr>
                <a:t>Edge 가중치의 합산</a:t>
              </a:r>
              <a:endParaRPr sz="1200">
                <a:latin typeface="Gothic A1 Light"/>
                <a:ea typeface="Gothic A1 Light"/>
                <a:cs typeface="Gothic A1 Light"/>
                <a:sym typeface="Gothic A1 Light"/>
              </a:endParaRPr>
            </a:p>
          </p:txBody>
        </p:sp>
        <p:cxnSp>
          <p:nvCxnSpPr>
            <p:cNvPr id="590" name="Google Shape;590;p42"/>
            <p:cNvCxnSpPr>
              <a:stCxn id="591" idx="0"/>
              <a:endCxn id="589" idx="2"/>
            </p:cNvCxnSpPr>
            <p:nvPr/>
          </p:nvCxnSpPr>
          <p:spPr>
            <a:xfrm rot="10800000">
              <a:off x="4959675" y="1941175"/>
              <a:ext cx="0" cy="294300"/>
            </a:xfrm>
            <a:prstGeom prst="straightConnector1">
              <a:avLst/>
            </a:prstGeom>
            <a:noFill/>
            <a:ln cap="flat" cmpd="sng" w="9525">
              <a:solidFill>
                <a:schemeClr val="dk2"/>
              </a:solidFill>
              <a:prstDash val="solid"/>
              <a:round/>
              <a:headEnd len="med" w="med" type="none"/>
              <a:tailEnd len="med" w="med" type="triangle"/>
            </a:ln>
          </p:spPr>
        </p:cxnSp>
        <p:grpSp>
          <p:nvGrpSpPr>
            <p:cNvPr id="592" name="Google Shape;592;p42"/>
            <p:cNvGrpSpPr/>
            <p:nvPr/>
          </p:nvGrpSpPr>
          <p:grpSpPr>
            <a:xfrm>
              <a:off x="1911076" y="2235475"/>
              <a:ext cx="3505499" cy="2218775"/>
              <a:chOff x="1911076" y="2235475"/>
              <a:chExt cx="3505499" cy="2218775"/>
            </a:xfrm>
          </p:grpSpPr>
          <p:sp>
            <p:nvSpPr>
              <p:cNvPr id="591" name="Google Shape;591;p42"/>
              <p:cNvSpPr/>
              <p:nvPr/>
            </p:nvSpPr>
            <p:spPr>
              <a:xfrm>
                <a:off x="4502775" y="2235475"/>
                <a:ext cx="913800" cy="631800"/>
              </a:xfrm>
              <a:prstGeom prst="roundRect">
                <a:avLst>
                  <a:gd fmla="val 16667" name="adj"/>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42"/>
              <p:cNvGrpSpPr/>
              <p:nvPr/>
            </p:nvGrpSpPr>
            <p:grpSpPr>
              <a:xfrm>
                <a:off x="1911076" y="3726150"/>
                <a:ext cx="3255049" cy="728100"/>
                <a:chOff x="4776550" y="4171900"/>
                <a:chExt cx="1825500" cy="728100"/>
              </a:xfrm>
            </p:grpSpPr>
            <p:sp>
              <p:nvSpPr>
                <p:cNvPr id="594" name="Google Shape;594;p42"/>
                <p:cNvSpPr/>
                <p:nvPr/>
              </p:nvSpPr>
              <p:spPr>
                <a:xfrm>
                  <a:off x="4802350" y="4220050"/>
                  <a:ext cx="1773900" cy="631800"/>
                </a:xfrm>
                <a:prstGeom prst="roundRect">
                  <a:avLst>
                    <a:gd fmla="val 16667" name="adj"/>
                  </a:avLst>
                </a:prstGeom>
                <a:noFill/>
                <a:ln cap="flat" cmpd="sng" w="19050">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a:off x="4776550" y="4171900"/>
                  <a:ext cx="1825500" cy="728100"/>
                </a:xfrm>
                <a:prstGeom prst="roundRect">
                  <a:avLst>
                    <a:gd fmla="val 16667" name="adj"/>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6" name="Google Shape;596;p42"/>
              <p:cNvCxnSpPr>
                <a:stCxn id="591" idx="2"/>
                <a:endCxn id="595" idx="0"/>
              </p:cNvCxnSpPr>
              <p:nvPr/>
            </p:nvCxnSpPr>
            <p:spPr>
              <a:xfrm rot="5400000">
                <a:off x="3819675" y="2586175"/>
                <a:ext cx="858900" cy="1421100"/>
              </a:xfrm>
              <a:prstGeom prst="curvedConnector3">
                <a:avLst>
                  <a:gd fmla="val 49999" name="adj1"/>
                </a:avLst>
              </a:prstGeom>
              <a:noFill/>
              <a:ln cap="flat" cmpd="sng" w="9525">
                <a:solidFill>
                  <a:srgbClr val="6AA84F"/>
                </a:solidFill>
                <a:prstDash val="dot"/>
                <a:round/>
                <a:headEnd len="med" w="med" type="none"/>
                <a:tailEnd len="med" w="med" type="none"/>
              </a:ln>
            </p:spPr>
          </p:cxnSp>
        </p:grpSp>
      </p:grpSp>
      <p:grpSp>
        <p:nvGrpSpPr>
          <p:cNvPr id="597" name="Google Shape;597;p42"/>
          <p:cNvGrpSpPr/>
          <p:nvPr/>
        </p:nvGrpSpPr>
        <p:grpSpPr>
          <a:xfrm>
            <a:off x="3767075" y="2006875"/>
            <a:ext cx="3794250" cy="1490700"/>
            <a:chOff x="3538475" y="2235475"/>
            <a:chExt cx="3794250" cy="1490700"/>
          </a:xfrm>
        </p:grpSpPr>
        <p:sp>
          <p:nvSpPr>
            <p:cNvPr id="598" name="Google Shape;598;p42"/>
            <p:cNvSpPr/>
            <p:nvPr/>
          </p:nvSpPr>
          <p:spPr>
            <a:xfrm>
              <a:off x="5459075" y="2235475"/>
              <a:ext cx="1594200" cy="631800"/>
            </a:xfrm>
            <a:prstGeom prst="roundRect">
              <a:avLst>
                <a:gd fmla="val 16667" name="adj"/>
              </a:avLst>
            </a:prstGeom>
            <a:noFill/>
            <a:ln cap="flat" cmpd="sng" w="19050">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2"/>
            <p:cNvSpPr txBox="1"/>
            <p:nvPr/>
          </p:nvSpPr>
          <p:spPr>
            <a:xfrm>
              <a:off x="5179625" y="3185175"/>
              <a:ext cx="21531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V</a:t>
              </a:r>
              <a:r>
                <a:rPr baseline="-25000" lang="en-US" sz="1200">
                  <a:latin typeface="Gothic A1 Light"/>
                  <a:ea typeface="Gothic A1 Light"/>
                  <a:cs typeface="Gothic A1 Light"/>
                  <a:sym typeface="Gothic A1 Light"/>
                </a:rPr>
                <a:t>i</a:t>
              </a:r>
              <a:r>
                <a:rPr lang="en-US" sz="1200">
                  <a:latin typeface="Gothic A1 Light"/>
                  <a:ea typeface="Gothic A1 Light"/>
                  <a:cs typeface="Gothic A1 Light"/>
                  <a:sym typeface="Gothic A1 Light"/>
                </a:rPr>
                <a:t>의 인접 Vertex에서 나오는(out) edge의 가중치</a:t>
              </a:r>
              <a:endParaRPr sz="1200">
                <a:latin typeface="Gothic A1 Light"/>
                <a:ea typeface="Gothic A1 Light"/>
                <a:cs typeface="Gothic A1 Light"/>
                <a:sym typeface="Gothic A1 Light"/>
              </a:endParaRPr>
            </a:p>
          </p:txBody>
        </p:sp>
        <p:cxnSp>
          <p:nvCxnSpPr>
            <p:cNvPr id="600" name="Google Shape;600;p42"/>
            <p:cNvCxnSpPr>
              <a:stCxn id="598" idx="2"/>
              <a:endCxn id="599" idx="0"/>
            </p:cNvCxnSpPr>
            <p:nvPr/>
          </p:nvCxnSpPr>
          <p:spPr>
            <a:xfrm>
              <a:off x="6256175" y="2867275"/>
              <a:ext cx="0" cy="3180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42"/>
            <p:cNvCxnSpPr>
              <a:stCxn id="598" idx="2"/>
              <a:endCxn id="595" idx="0"/>
            </p:cNvCxnSpPr>
            <p:nvPr/>
          </p:nvCxnSpPr>
          <p:spPr>
            <a:xfrm rot="5400000">
              <a:off x="4467875" y="1937875"/>
              <a:ext cx="858900" cy="2717700"/>
            </a:xfrm>
            <a:prstGeom prst="curvedConnector3">
              <a:avLst>
                <a:gd fmla="val 49999" name="adj1"/>
              </a:avLst>
            </a:prstGeom>
            <a:noFill/>
            <a:ln cap="flat" cmpd="sng" w="9525">
              <a:solidFill>
                <a:srgbClr val="3C78D8"/>
              </a:solidFill>
              <a:prstDash val="dot"/>
              <a:round/>
              <a:headEnd len="med" w="med" type="none"/>
              <a:tailEnd len="med" w="med" type="none"/>
            </a:ln>
          </p:spPr>
        </p:cxnSp>
      </p:grpSp>
      <p:grpSp>
        <p:nvGrpSpPr>
          <p:cNvPr id="602" name="Google Shape;602;p42"/>
          <p:cNvGrpSpPr/>
          <p:nvPr/>
        </p:nvGrpSpPr>
        <p:grpSpPr>
          <a:xfrm>
            <a:off x="628655" y="750495"/>
            <a:ext cx="3347151" cy="2532825"/>
            <a:chOff x="628655" y="750495"/>
            <a:chExt cx="3347151" cy="2532825"/>
          </a:xfrm>
        </p:grpSpPr>
        <p:grpSp>
          <p:nvGrpSpPr>
            <p:cNvPr id="603" name="Google Shape;603;p42"/>
            <p:cNvGrpSpPr/>
            <p:nvPr/>
          </p:nvGrpSpPr>
          <p:grpSpPr>
            <a:xfrm>
              <a:off x="628655" y="750495"/>
              <a:ext cx="3347151" cy="2532825"/>
              <a:chOff x="1124775" y="1101450"/>
              <a:chExt cx="4224600" cy="3196800"/>
            </a:xfrm>
          </p:grpSpPr>
          <p:sp>
            <p:nvSpPr>
              <p:cNvPr id="604" name="Google Shape;604;p42"/>
              <p:cNvSpPr/>
              <p:nvPr/>
            </p:nvSpPr>
            <p:spPr>
              <a:xfrm>
                <a:off x="1124775" y="1101450"/>
                <a:ext cx="4224600" cy="319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2"/>
              <p:cNvSpPr/>
              <p:nvPr/>
            </p:nvSpPr>
            <p:spPr>
              <a:xfrm>
                <a:off x="2435425" y="1385088"/>
                <a:ext cx="1296000" cy="12960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A</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50</a:t>
                </a:r>
                <a:endParaRPr sz="1000">
                  <a:latin typeface="Gothic A1 Light"/>
                  <a:ea typeface="Gothic A1 Light"/>
                  <a:cs typeface="Gothic A1 Light"/>
                  <a:sym typeface="Gothic A1 Light"/>
                </a:endParaRPr>
              </a:p>
            </p:txBody>
          </p:sp>
          <p:sp>
            <p:nvSpPr>
              <p:cNvPr id="606" name="Google Shape;606;p42"/>
              <p:cNvSpPr/>
              <p:nvPr/>
            </p:nvSpPr>
            <p:spPr>
              <a:xfrm>
                <a:off x="1280225" y="1939100"/>
                <a:ext cx="707700" cy="7077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B</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10</a:t>
                </a:r>
                <a:endParaRPr sz="1000">
                  <a:latin typeface="Gothic A1 Light"/>
                  <a:ea typeface="Gothic A1 Light"/>
                  <a:cs typeface="Gothic A1 Light"/>
                  <a:sym typeface="Gothic A1 Light"/>
                </a:endParaRPr>
              </a:p>
            </p:txBody>
          </p:sp>
          <p:sp>
            <p:nvSpPr>
              <p:cNvPr id="607" name="Google Shape;607;p42"/>
              <p:cNvSpPr/>
              <p:nvPr/>
            </p:nvSpPr>
            <p:spPr>
              <a:xfrm>
                <a:off x="4305325" y="1253300"/>
                <a:ext cx="548700" cy="548700"/>
              </a:xfrm>
              <a:prstGeom prst="ellipse">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F</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5</a:t>
                </a:r>
                <a:endParaRPr sz="1000">
                  <a:latin typeface="Gothic A1 Light"/>
                  <a:ea typeface="Gothic A1 Light"/>
                  <a:cs typeface="Gothic A1 Light"/>
                  <a:sym typeface="Gothic A1 Light"/>
                </a:endParaRPr>
              </a:p>
            </p:txBody>
          </p:sp>
          <p:sp>
            <p:nvSpPr>
              <p:cNvPr id="608" name="Google Shape;608;p42"/>
              <p:cNvSpPr/>
              <p:nvPr/>
            </p:nvSpPr>
            <p:spPr>
              <a:xfrm>
                <a:off x="1958450" y="3146625"/>
                <a:ext cx="996000" cy="9960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C</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15</a:t>
                </a:r>
                <a:endParaRPr sz="1000">
                  <a:latin typeface="Gothic A1 Light"/>
                  <a:ea typeface="Gothic A1 Light"/>
                  <a:cs typeface="Gothic A1 Light"/>
                  <a:sym typeface="Gothic A1 Light"/>
                </a:endParaRPr>
              </a:p>
            </p:txBody>
          </p:sp>
          <p:sp>
            <p:nvSpPr>
              <p:cNvPr id="609" name="Google Shape;609;p42"/>
              <p:cNvSpPr/>
              <p:nvPr/>
            </p:nvSpPr>
            <p:spPr>
              <a:xfrm>
                <a:off x="3418507" y="2960613"/>
                <a:ext cx="854400" cy="8544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D</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10</a:t>
                </a:r>
                <a:endParaRPr sz="1000">
                  <a:latin typeface="Gothic A1 Light"/>
                  <a:ea typeface="Gothic A1 Light"/>
                  <a:cs typeface="Gothic A1 Light"/>
                  <a:sym typeface="Gothic A1 Light"/>
                </a:endParaRPr>
              </a:p>
            </p:txBody>
          </p:sp>
          <p:sp>
            <p:nvSpPr>
              <p:cNvPr id="610" name="Google Shape;610;p42"/>
              <p:cNvSpPr/>
              <p:nvPr/>
            </p:nvSpPr>
            <p:spPr>
              <a:xfrm>
                <a:off x="4425664" y="1964525"/>
                <a:ext cx="854400" cy="8544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othic A1 Light"/>
                    <a:ea typeface="Gothic A1 Light"/>
                    <a:cs typeface="Gothic A1 Light"/>
                    <a:sym typeface="Gothic A1 Light"/>
                  </a:rPr>
                  <a:t>E</a:t>
                </a:r>
                <a:endParaRPr>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10</a:t>
                </a:r>
                <a:endParaRPr sz="1000">
                  <a:latin typeface="Gothic A1 Light"/>
                  <a:ea typeface="Gothic A1 Light"/>
                  <a:cs typeface="Gothic A1 Light"/>
                  <a:sym typeface="Gothic A1 Light"/>
                </a:endParaRPr>
              </a:p>
            </p:txBody>
          </p:sp>
          <p:cxnSp>
            <p:nvCxnSpPr>
              <p:cNvPr id="611" name="Google Shape;611;p42"/>
              <p:cNvCxnSpPr>
                <a:stCxn id="608" idx="1"/>
                <a:endCxn id="606" idx="5"/>
              </p:cNvCxnSpPr>
              <p:nvPr/>
            </p:nvCxnSpPr>
            <p:spPr>
              <a:xfrm rot="10800000">
                <a:off x="1884411" y="2543086"/>
                <a:ext cx="219900" cy="7494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2"/>
              <p:cNvCxnSpPr>
                <a:stCxn id="608" idx="7"/>
                <a:endCxn id="605" idx="4"/>
              </p:cNvCxnSpPr>
              <p:nvPr/>
            </p:nvCxnSpPr>
            <p:spPr>
              <a:xfrm flipH="1" rot="10800000">
                <a:off x="2808589" y="2681086"/>
                <a:ext cx="274800" cy="6114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42"/>
              <p:cNvCxnSpPr>
                <a:stCxn id="609" idx="0"/>
                <a:endCxn id="605" idx="5"/>
              </p:cNvCxnSpPr>
              <p:nvPr/>
            </p:nvCxnSpPr>
            <p:spPr>
              <a:xfrm rot="10800000">
                <a:off x="3541507" y="2491413"/>
                <a:ext cx="304200" cy="4692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42"/>
              <p:cNvCxnSpPr>
                <a:stCxn id="610" idx="3"/>
                <a:endCxn id="609" idx="7"/>
              </p:cNvCxnSpPr>
              <p:nvPr/>
            </p:nvCxnSpPr>
            <p:spPr>
              <a:xfrm flipH="1">
                <a:off x="4147888" y="2693801"/>
                <a:ext cx="402900" cy="39180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42"/>
              <p:cNvCxnSpPr>
                <a:stCxn id="607" idx="2"/>
                <a:endCxn id="605" idx="7"/>
              </p:cNvCxnSpPr>
              <p:nvPr/>
            </p:nvCxnSpPr>
            <p:spPr>
              <a:xfrm flipH="1">
                <a:off x="3541525" y="1527650"/>
                <a:ext cx="763800" cy="47400"/>
              </a:xfrm>
              <a:prstGeom prst="straightConnector1">
                <a:avLst/>
              </a:prstGeom>
              <a:noFill/>
              <a:ln cap="flat" cmpd="sng" w="9525">
                <a:solidFill>
                  <a:schemeClr val="dk2"/>
                </a:solidFill>
                <a:prstDash val="solid"/>
                <a:round/>
                <a:headEnd len="med" w="med" type="none"/>
                <a:tailEnd len="med" w="med" type="none"/>
              </a:ln>
            </p:spPr>
          </p:cxnSp>
        </p:grpSp>
        <p:cxnSp>
          <p:nvCxnSpPr>
            <p:cNvPr id="616" name="Google Shape;616;p42"/>
            <p:cNvCxnSpPr>
              <a:stCxn id="608" idx="6"/>
              <a:endCxn id="609" idx="2"/>
            </p:cNvCxnSpPr>
            <p:nvPr/>
          </p:nvCxnSpPr>
          <p:spPr>
            <a:xfrm flipH="1" rot="10800000">
              <a:off x="2078307" y="2562053"/>
              <a:ext cx="367800" cy="203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43"/>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3 Keyword Extraction</a:t>
            </a:r>
            <a:endParaRPr/>
          </a:p>
        </p:txBody>
      </p:sp>
      <p:sp>
        <p:nvSpPr>
          <p:cNvPr id="623" name="Google Shape;623;p43"/>
          <p:cNvSpPr txBox="1"/>
          <p:nvPr>
            <p:ph idx="1" type="body"/>
          </p:nvPr>
        </p:nvSpPr>
        <p:spPr>
          <a:xfrm>
            <a:off x="628650" y="976121"/>
            <a:ext cx="7886700" cy="3656700"/>
          </a:xfrm>
          <a:prstGeom prst="rect">
            <a:avLst/>
          </a:prstGeom>
          <a:ln>
            <a:noFill/>
          </a:ln>
        </p:spPr>
        <p:txBody>
          <a:bodyPr anchorCtr="0" anchor="t" bIns="45700" lIns="91425" spcFirstLastPara="1" rIns="91425" wrap="square" tIns="45700">
            <a:noAutofit/>
          </a:bodyPr>
          <a:lstStyle/>
          <a:p>
            <a:pPr indent="0" lvl="0" marL="0" rtl="0" algn="l">
              <a:spcBef>
                <a:spcPts val="750"/>
              </a:spcBef>
              <a:spcAft>
                <a:spcPts val="0"/>
              </a:spcAft>
              <a:buNone/>
            </a:pPr>
            <a:r>
              <a:rPr lang="en-US">
                <a:highlight>
                  <a:srgbClr val="FFF2CC"/>
                </a:highlight>
              </a:rPr>
              <a:t>The task of a keyword extraction application is to automatically identify in a text a set of terms that best describe the document. </a:t>
            </a:r>
            <a:r>
              <a:rPr lang="en-US"/>
              <a:t>Such keywords may constitute useful entries for building an automatic index for a document collection, can be used to classify a text, or may serve as a concise summary for a given document. Moreover, a system for automatic identification of important terms in a text can be used for the problem of terminology extraction, and construction of domain-specific dictionaries… The simplest possible approach is perhaps to use a frequency criterion to select the “important” key words in a document.</a:t>
            </a:r>
            <a:endParaRPr/>
          </a:p>
        </p:txBody>
      </p:sp>
      <p:sp>
        <p:nvSpPr>
          <p:cNvPr id="624" name="Google Shape;624;p43"/>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625" name="Google Shape;625;p43"/>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626" name="Google Shape;626;p43"/>
          <p:cNvSpPr/>
          <p:nvPr/>
        </p:nvSpPr>
        <p:spPr>
          <a:xfrm>
            <a:off x="0" y="4385700"/>
            <a:ext cx="9144000" cy="757800"/>
          </a:xfrm>
          <a:prstGeom prst="rect">
            <a:avLst/>
          </a:prstGeom>
          <a:solidFill>
            <a:srgbClr val="F3F3F3"/>
          </a:solidFill>
          <a:ln>
            <a:noFill/>
          </a:ln>
        </p:spPr>
        <p:txBody>
          <a:bodyPr anchorCtr="0" anchor="ctr" bIns="91425" lIns="91425" spcFirstLastPara="1" rIns="91425" wrap="square" tIns="91425">
            <a:noAutofit/>
          </a:bodyPr>
          <a:lstStyle/>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키워드 추출은 문서를 대변할 수 있는 단어 집합을 자동으로 식별하는 것</a:t>
            </a:r>
            <a:endParaRPr sz="1200">
              <a:latin typeface="Nanum Gothic"/>
              <a:ea typeface="Nanum Gothic"/>
              <a:cs typeface="Nanum Gothic"/>
              <a:sym typeface="Nanum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460800" y="273850"/>
            <a:ext cx="82224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핵심키워드 추출의 필요성</a:t>
            </a:r>
            <a:endParaRPr/>
          </a:p>
        </p:txBody>
      </p:sp>
      <p:sp>
        <p:nvSpPr>
          <p:cNvPr id="160" name="Google Shape;160;p17"/>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Clr>
                <a:schemeClr val="dk1"/>
              </a:buClr>
              <a:buSzPts val="1100"/>
              <a:buFont typeface="Arial"/>
              <a:buNone/>
            </a:pPr>
            <a:r>
              <a:rPr lang="en-US"/>
              <a:t>핵심키워드 추출</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161" name="Google Shape;161;p17"/>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62" name="Google Shape;162;p17"/>
          <p:cNvSpPr/>
          <p:nvPr/>
        </p:nvSpPr>
        <p:spPr>
          <a:xfrm>
            <a:off x="942525" y="983100"/>
            <a:ext cx="7209000" cy="1066200"/>
          </a:xfrm>
          <a:prstGeom prst="roundRect">
            <a:avLst>
              <a:gd fmla="val 16667" name="adj"/>
            </a:avLst>
          </a:prstGeom>
          <a:solidFill>
            <a:srgbClr val="F3F3F3"/>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rPr b="1" lang="en-US">
                <a:latin typeface="Gothic A1"/>
                <a:ea typeface="Gothic A1"/>
                <a:cs typeface="Gothic A1"/>
                <a:sym typeface="Gothic A1"/>
              </a:rPr>
              <a:t>대량 데이터 처리 가능</a:t>
            </a:r>
            <a:endParaRPr b="1">
              <a:latin typeface="Gothic A1"/>
              <a:ea typeface="Gothic A1"/>
              <a:cs typeface="Gothic A1"/>
              <a:sym typeface="Gothic A1"/>
            </a:endParaRPr>
          </a:p>
          <a:p>
            <a:pPr indent="0" lvl="0" marL="0" rtl="0" algn="l">
              <a:spcBef>
                <a:spcPts val="0"/>
              </a:spcBef>
              <a:spcAft>
                <a:spcPts val="0"/>
              </a:spcAft>
              <a:buNone/>
            </a:pPr>
            <a:r>
              <a:rPr lang="en-US" sz="1200">
                <a:latin typeface="Gothic A1 Light"/>
                <a:ea typeface="Gothic A1 Light"/>
                <a:cs typeface="Gothic A1 Light"/>
                <a:sym typeface="Gothic A1 Light"/>
              </a:rPr>
              <a:t>키워드 추출을 활용해 대량데이터를 분석할 수 있다. 직접 문서를 읽고 주요 용어를 수동으로 식별 할 수 있지만 많은 시간이 소요된다. 이 작업을 자동화하면 다른 더 중요한 작업에 집중할 수 있다.</a:t>
            </a:r>
            <a:endParaRPr sz="1200">
              <a:latin typeface="Gothic A1 Light"/>
              <a:ea typeface="Gothic A1 Light"/>
              <a:cs typeface="Gothic A1 Light"/>
              <a:sym typeface="Gothic A1 Light"/>
            </a:endParaRPr>
          </a:p>
        </p:txBody>
      </p:sp>
      <p:sp>
        <p:nvSpPr>
          <p:cNvPr id="163" name="Google Shape;163;p17"/>
          <p:cNvSpPr/>
          <p:nvPr/>
        </p:nvSpPr>
        <p:spPr>
          <a:xfrm>
            <a:off x="942525" y="2219701"/>
            <a:ext cx="7209000" cy="1066200"/>
          </a:xfrm>
          <a:prstGeom prst="roundRect">
            <a:avLst>
              <a:gd fmla="val 16667" name="adj"/>
            </a:avLst>
          </a:prstGeom>
          <a:solidFill>
            <a:srgbClr val="F3F3F3"/>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rPr b="1" lang="en-US">
                <a:latin typeface="Gothic A1"/>
                <a:ea typeface="Gothic A1"/>
                <a:cs typeface="Gothic A1"/>
                <a:sym typeface="Gothic A1"/>
              </a:rPr>
              <a:t>추출의 일관성</a:t>
            </a:r>
            <a:endParaRPr b="1">
              <a:latin typeface="Gothic A1"/>
              <a:ea typeface="Gothic A1"/>
              <a:cs typeface="Gothic A1"/>
              <a:sym typeface="Gothic A1"/>
            </a:endParaRPr>
          </a:p>
          <a:p>
            <a:pPr indent="0" lvl="0" marL="0" rtl="0" algn="l">
              <a:spcBef>
                <a:spcPts val="0"/>
              </a:spcBef>
              <a:spcAft>
                <a:spcPts val="0"/>
              </a:spcAft>
              <a:buNone/>
            </a:pPr>
            <a:r>
              <a:rPr lang="en-US" sz="1200">
                <a:latin typeface="Gothic A1 Light"/>
                <a:ea typeface="Gothic A1 Light"/>
                <a:cs typeface="Gothic A1 Light"/>
                <a:sym typeface="Gothic A1 Light"/>
              </a:rPr>
              <a:t>키워드 추출은 규칙과 사용자가 정의한 매개변수를 기반으로 작동한다.  따라서 텍스트 분석을 수동으로 수행 할 때 나타나는 불일치를 고려할 필요가 없다.</a:t>
            </a:r>
            <a:endParaRPr sz="1200">
              <a:latin typeface="Gothic A1 Light"/>
              <a:ea typeface="Gothic A1 Light"/>
              <a:cs typeface="Gothic A1 Light"/>
              <a:sym typeface="Gothic A1 Light"/>
            </a:endParaRPr>
          </a:p>
        </p:txBody>
      </p:sp>
      <p:sp>
        <p:nvSpPr>
          <p:cNvPr id="164" name="Google Shape;164;p17"/>
          <p:cNvSpPr/>
          <p:nvPr/>
        </p:nvSpPr>
        <p:spPr>
          <a:xfrm>
            <a:off x="942525" y="3456302"/>
            <a:ext cx="7209000" cy="1066200"/>
          </a:xfrm>
          <a:prstGeom prst="roundRect">
            <a:avLst>
              <a:gd fmla="val 16667" name="adj"/>
            </a:avLst>
          </a:prstGeom>
          <a:solidFill>
            <a:srgbClr val="F3F3F3"/>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rPr b="1" lang="en-US">
                <a:latin typeface="Gothic A1"/>
                <a:ea typeface="Gothic A1"/>
                <a:cs typeface="Gothic A1"/>
                <a:sym typeface="Gothic A1"/>
              </a:rPr>
              <a:t>실시간 분석 가능</a:t>
            </a:r>
            <a:endParaRPr b="1">
              <a:latin typeface="Gothic A1"/>
              <a:ea typeface="Gothic A1"/>
              <a:cs typeface="Gothic A1"/>
              <a:sym typeface="Gothic A1"/>
            </a:endParaRPr>
          </a:p>
          <a:p>
            <a:pPr indent="0" lvl="0" marL="0" rtl="0" algn="l">
              <a:spcBef>
                <a:spcPts val="0"/>
              </a:spcBef>
              <a:spcAft>
                <a:spcPts val="0"/>
              </a:spcAft>
              <a:buNone/>
            </a:pPr>
            <a:r>
              <a:rPr lang="en-US" sz="1200">
                <a:latin typeface="Gothic A1 Light"/>
                <a:ea typeface="Gothic A1 Light"/>
                <a:cs typeface="Gothic A1 Light"/>
                <a:sym typeface="Gothic A1 Light"/>
              </a:rPr>
              <a:t>소셜 미디어 게시물, 고객 리뷰, 설문 조사 또는 고객 지원에 대한 키워드 추출을 실시간으로 수행하고 제품에 대한 의견을 얻을 수 있다.</a:t>
            </a:r>
            <a:endParaRPr sz="1200">
              <a:latin typeface="Gothic A1 Light"/>
              <a:ea typeface="Gothic A1 Light"/>
              <a:cs typeface="Gothic A1 Light"/>
              <a:sym typeface="Gothic A1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44"/>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3.1 TextRank for Keyword Extraction</a:t>
            </a:r>
            <a:endParaRPr/>
          </a:p>
        </p:txBody>
      </p:sp>
      <p:sp>
        <p:nvSpPr>
          <p:cNvPr id="633" name="Google Shape;633;p44"/>
          <p:cNvSpPr txBox="1"/>
          <p:nvPr>
            <p:ph idx="1" type="body"/>
          </p:nvPr>
        </p:nvSpPr>
        <p:spPr>
          <a:xfrm>
            <a:off x="3057950" y="976125"/>
            <a:ext cx="5457300" cy="3084900"/>
          </a:xfrm>
          <a:prstGeom prst="rect">
            <a:avLst/>
          </a:prstGeom>
          <a:ln>
            <a:noFill/>
          </a:ln>
        </p:spPr>
        <p:txBody>
          <a:bodyPr anchorCtr="0" anchor="t" bIns="45700" lIns="91425" spcFirstLastPara="1" rIns="91425" wrap="square" tIns="45700">
            <a:noAutofit/>
          </a:bodyPr>
          <a:lstStyle/>
          <a:p>
            <a:pPr indent="0" lvl="0" marL="0" rtl="0" algn="l">
              <a:spcBef>
                <a:spcPts val="750"/>
              </a:spcBef>
              <a:spcAft>
                <a:spcPts val="0"/>
              </a:spcAft>
              <a:buNone/>
            </a:pPr>
            <a:r>
              <a:rPr lang="en-US"/>
              <a:t>The TextRank keyword extraction algorithm is fully unsupervised, and proceeds as follows. </a:t>
            </a:r>
            <a:r>
              <a:rPr lang="en-US">
                <a:highlight>
                  <a:srgbClr val="FFF2CC"/>
                </a:highlight>
              </a:rPr>
              <a:t>First,the text is tokenized, and annotated with part of speech tags</a:t>
            </a:r>
            <a:r>
              <a:rPr lang="en-US"/>
              <a:t> – a preprocessing step required to enable the application of syntactic filters… Next, </a:t>
            </a:r>
            <a:r>
              <a:rPr lang="en-US">
                <a:highlight>
                  <a:srgbClr val="FFF2CC"/>
                </a:highlight>
              </a:rPr>
              <a:t>all lexical units that pass the syntactic filter are added to the graph, and an edge is added between those lexical units that co-occur within a window of words.</a:t>
            </a:r>
            <a:r>
              <a:rPr lang="en-US"/>
              <a:t> After the graph is constructed (undirected unweighted graph), the score associated with each vertex is set to an initial value of 1, and the ranking algorithm described in section 2 is run on the graph for several iterations until it converges– </a:t>
            </a:r>
            <a:r>
              <a:rPr lang="en-US">
                <a:highlight>
                  <a:srgbClr val="FFF2CC"/>
                </a:highlight>
              </a:rPr>
              <a:t>usually for 20-30 iterations, at a threshold of 0.0001.</a:t>
            </a:r>
            <a:r>
              <a:rPr lang="en-US"/>
              <a:t>… For this example, the lexical units found to have higher “importance” by the TextRank algorithm are (with the TextRank score indicated in parenthesis): numbers (1.46), inequations (1.45), linear (1.29), dio phantine (1.28), upper (0.99), bounds (0.99), strict (0.77)</a:t>
            </a:r>
            <a:endParaRPr/>
          </a:p>
        </p:txBody>
      </p:sp>
      <p:pic>
        <p:nvPicPr>
          <p:cNvPr id="634" name="Google Shape;634;p44"/>
          <p:cNvPicPr preferRelativeResize="0"/>
          <p:nvPr/>
        </p:nvPicPr>
        <p:blipFill>
          <a:blip r:embed="rId3">
            <a:alphaModFix/>
          </a:blip>
          <a:stretch>
            <a:fillRect/>
          </a:stretch>
        </p:blipFill>
        <p:spPr>
          <a:xfrm>
            <a:off x="472925" y="780487"/>
            <a:ext cx="2466225" cy="3499051"/>
          </a:xfrm>
          <a:prstGeom prst="rect">
            <a:avLst/>
          </a:prstGeom>
          <a:noFill/>
          <a:ln>
            <a:noFill/>
          </a:ln>
        </p:spPr>
      </p:pic>
      <p:sp>
        <p:nvSpPr>
          <p:cNvPr id="635" name="Google Shape;635;p4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636" name="Google Shape;636;p44"/>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637" name="Google Shape;637;p44"/>
          <p:cNvSpPr/>
          <p:nvPr/>
        </p:nvSpPr>
        <p:spPr>
          <a:xfrm>
            <a:off x="0" y="4419275"/>
            <a:ext cx="9144000" cy="757800"/>
          </a:xfrm>
          <a:prstGeom prst="rect">
            <a:avLst/>
          </a:prstGeom>
          <a:solidFill>
            <a:srgbClr val="F3F3F3"/>
          </a:solidFill>
          <a:ln>
            <a:noFill/>
          </a:ln>
        </p:spPr>
        <p:txBody>
          <a:bodyPr anchorCtr="0" anchor="ctr" bIns="91425" lIns="91425" spcFirstLastPara="1" rIns="91425" wrap="square" tIns="91425">
            <a:noAutofit/>
          </a:bodyPr>
          <a:lstStyle/>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1단계 : 텍스트는 품사가 태깅되어 토큰화 됨</a:t>
            </a:r>
            <a:endParaRPr sz="1200">
              <a:latin typeface="Nanum Gothic"/>
              <a:ea typeface="Nanum Gothic"/>
              <a:cs typeface="Nanum Gothic"/>
              <a:sym typeface="Nanum Gothic"/>
            </a:endParaRPr>
          </a:p>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2단계 : 단어 윈도(window of words)에 동시 등장한 토큰 사이는 엣지를 추가하여 그래프를 생성</a:t>
            </a:r>
            <a:endParaRPr sz="1200">
              <a:latin typeface="Nanum Gothic"/>
              <a:ea typeface="Nanum Gothic"/>
              <a:cs typeface="Nanum Gothic"/>
              <a:sym typeface="Nanum Gothic"/>
            </a:endParaRPr>
          </a:p>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3단계 : </a:t>
            </a:r>
            <a:r>
              <a:rPr lang="en-US" sz="1200">
                <a:solidFill>
                  <a:schemeClr val="dk1"/>
                </a:solidFill>
                <a:latin typeface="Nanum Gothic"/>
                <a:ea typeface="Nanum Gothic"/>
                <a:cs typeface="Nanum Gothic"/>
                <a:sym typeface="Nanum Gothic"/>
              </a:rPr>
              <a:t>0.0001을 threshold로 </a:t>
            </a:r>
            <a:r>
              <a:rPr lang="en-US" sz="1200">
                <a:latin typeface="Nanum Gothic"/>
                <a:ea typeface="Nanum Gothic"/>
                <a:cs typeface="Nanum Gothic"/>
                <a:sym typeface="Nanum Gothic"/>
              </a:rPr>
              <a:t>20-30회 반복</a:t>
            </a:r>
            <a:endParaRPr sz="1200">
              <a:latin typeface="Nanum Gothic"/>
              <a:ea typeface="Nanum Gothic"/>
              <a:cs typeface="Nanum Gothic"/>
              <a:sym typeface="Nanum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45"/>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3.2 Evaluation</a:t>
            </a:r>
            <a:endParaRPr/>
          </a:p>
        </p:txBody>
      </p:sp>
      <p:pic>
        <p:nvPicPr>
          <p:cNvPr id="644" name="Google Shape;644;p45"/>
          <p:cNvPicPr preferRelativeResize="0"/>
          <p:nvPr/>
        </p:nvPicPr>
        <p:blipFill>
          <a:blip r:embed="rId3">
            <a:alphaModFix/>
          </a:blip>
          <a:stretch>
            <a:fillRect/>
          </a:stretch>
        </p:blipFill>
        <p:spPr>
          <a:xfrm>
            <a:off x="1223963" y="1128713"/>
            <a:ext cx="6696075" cy="2428875"/>
          </a:xfrm>
          <a:prstGeom prst="rect">
            <a:avLst/>
          </a:prstGeom>
          <a:noFill/>
          <a:ln>
            <a:noFill/>
          </a:ln>
        </p:spPr>
      </p:pic>
      <p:sp>
        <p:nvSpPr>
          <p:cNvPr id="645" name="Google Shape;645;p45"/>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646" name="Google Shape;646;p45"/>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647" name="Google Shape;647;p45"/>
          <p:cNvSpPr/>
          <p:nvPr/>
        </p:nvSpPr>
        <p:spPr>
          <a:xfrm>
            <a:off x="-25" y="4385700"/>
            <a:ext cx="9144000" cy="757800"/>
          </a:xfrm>
          <a:prstGeom prst="rect">
            <a:avLst/>
          </a:prstGeom>
          <a:solidFill>
            <a:srgbClr val="F3F3F3"/>
          </a:solidFill>
          <a:ln>
            <a:noFill/>
          </a:ln>
        </p:spPr>
        <p:txBody>
          <a:bodyPr anchorCtr="0" anchor="ctr" bIns="91425" lIns="91425" spcFirstLastPara="1" rIns="91425" wrap="square" tIns="91425">
            <a:noAutofit/>
          </a:bodyPr>
          <a:lstStyle/>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Textrank 방식이 정밀도(Precision)와 F-measure 에서 가장 높지만 재현</a:t>
            </a:r>
            <a:r>
              <a:rPr lang="en-US" sz="1200">
                <a:latin typeface="Nanum Gothic"/>
                <a:ea typeface="Nanum Gothic"/>
                <a:cs typeface="Nanum Gothic"/>
                <a:sym typeface="Nanum Gothic"/>
              </a:rPr>
              <a:t>율(</a:t>
            </a:r>
            <a:r>
              <a:rPr lang="en-US" sz="1200">
                <a:latin typeface="Nanum Gothic"/>
                <a:ea typeface="Nanum Gothic"/>
                <a:cs typeface="Nanum Gothic"/>
                <a:sym typeface="Nanum Gothic"/>
              </a:rPr>
              <a:t>Recall)은 지도학습 방법에 비해 높지 않음</a:t>
            </a:r>
            <a:endParaRPr sz="1200">
              <a:latin typeface="Nanum Gothic"/>
              <a:ea typeface="Nanum Gothic"/>
              <a:cs typeface="Nanum Gothic"/>
              <a:sym typeface="Nanum Gothic"/>
            </a:endParaRPr>
          </a:p>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그리고 windows가 클수록 정확도는 낮아짐 (= 멀리 떨어져 있는 단어가 관계를 정의할 만큼 강력하지 않음)</a:t>
            </a:r>
            <a:endParaRPr sz="1200">
              <a:latin typeface="Nanum Gothic"/>
              <a:ea typeface="Nanum Gothic"/>
              <a:cs typeface="Nanum Gothic"/>
              <a:sym typeface="Nanum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46"/>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5 Why TextRank Works</a:t>
            </a:r>
            <a:endParaRPr/>
          </a:p>
        </p:txBody>
      </p:sp>
      <p:sp>
        <p:nvSpPr>
          <p:cNvPr id="654" name="Google Shape;654;p46"/>
          <p:cNvSpPr txBox="1"/>
          <p:nvPr>
            <p:ph idx="1" type="body"/>
          </p:nvPr>
        </p:nvSpPr>
        <p:spPr>
          <a:xfrm>
            <a:off x="628650" y="976121"/>
            <a:ext cx="7886700" cy="3656700"/>
          </a:xfrm>
          <a:prstGeom prst="rect">
            <a:avLst/>
          </a:prstGeom>
          <a:ln>
            <a:noFill/>
          </a:ln>
        </p:spPr>
        <p:txBody>
          <a:bodyPr anchorCtr="0" anchor="t" bIns="45700" lIns="91425" spcFirstLastPara="1" rIns="91425" wrap="square" tIns="45700">
            <a:noAutofit/>
          </a:bodyPr>
          <a:lstStyle/>
          <a:p>
            <a:pPr indent="0" lvl="0" marL="0" rtl="0" algn="l">
              <a:spcBef>
                <a:spcPts val="750"/>
              </a:spcBef>
              <a:spcAft>
                <a:spcPts val="0"/>
              </a:spcAft>
              <a:buNone/>
            </a:pPr>
            <a:r>
              <a:rPr lang="en-US"/>
              <a:t>Intuitively, </a:t>
            </a:r>
            <a:r>
              <a:rPr lang="en-US">
                <a:highlight>
                  <a:srgbClr val="FFF2CC"/>
                </a:highlight>
              </a:rPr>
              <a:t>TextRank works well because it does not only rely on the local context of a text unit (vertex), but rather it takes into account information recursively drawn from the entire text</a:t>
            </a:r>
            <a:r>
              <a:rPr lang="en-US"/>
              <a:t> (graph) … The sentences that are highly recommended by other sentences in the text are likely to be more informative for the given text, and will be therefore given a higher score… Through its iterative mechanism, TextRank goes beyond simple graph connectivity, and </a:t>
            </a:r>
            <a:r>
              <a:rPr lang="en-US">
                <a:highlight>
                  <a:srgbClr val="FFF2CC"/>
                </a:highlight>
              </a:rPr>
              <a:t>it is able to score text units based also on the “importance” of other text units they link to.</a:t>
            </a:r>
            <a:r>
              <a:rPr lang="en-US"/>
              <a:t> The text units selected by TextRank for a given application are the ones most recommended by related text units in the text, with preference given to the recommendations made by most influential ones, i.e. the ones that are in turn highly recommended by other related units. The underlying hypothesis is that in a cohesive text fragment, related text units tend to form a “Web” of connections that approximates the model humans build about a given context in the process of discourse understanding.</a:t>
            </a:r>
            <a:endParaRPr/>
          </a:p>
        </p:txBody>
      </p:sp>
      <p:sp>
        <p:nvSpPr>
          <p:cNvPr id="655" name="Google Shape;655;p4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656" name="Google Shape;656;p46"/>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657" name="Google Shape;657;p46"/>
          <p:cNvSpPr/>
          <p:nvPr/>
        </p:nvSpPr>
        <p:spPr>
          <a:xfrm>
            <a:off x="0" y="4385700"/>
            <a:ext cx="9144000" cy="757800"/>
          </a:xfrm>
          <a:prstGeom prst="rect">
            <a:avLst/>
          </a:prstGeom>
          <a:solidFill>
            <a:srgbClr val="F3F3F3"/>
          </a:solidFill>
          <a:ln>
            <a:noFill/>
          </a:ln>
        </p:spPr>
        <p:txBody>
          <a:bodyPr anchorCtr="0" anchor="ctr" bIns="91425" lIns="91425" spcFirstLastPara="1" rIns="91425" wrap="square" tIns="91425">
            <a:noAutofit/>
          </a:bodyPr>
          <a:lstStyle/>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텍스트 단위(버텍스)의 로컬 컨텍스트를 고려할뿐만 아니라, 전체 텍스트(그래프)에서 재귀적으로 정보를 고려하기 때문에 Textrank가 잘 작동</a:t>
            </a:r>
            <a:endParaRPr sz="1200">
              <a:latin typeface="Nanum Gothic"/>
              <a:ea typeface="Nanum Gothic"/>
              <a:cs typeface="Nanum Gothic"/>
              <a:sym typeface="Nanum Gothic"/>
            </a:endParaRPr>
          </a:p>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링크하는 다른 텍스트 단위의 "중요성"을 바탕으로 텍스트 단위를 평가</a:t>
            </a:r>
            <a:endParaRPr sz="1200">
              <a:latin typeface="Nanum Gothic"/>
              <a:ea typeface="Nanum Gothic"/>
              <a:cs typeface="Nanum Gothic"/>
              <a:sym typeface="Nanum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47"/>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6 Conclusions</a:t>
            </a:r>
            <a:endParaRPr/>
          </a:p>
        </p:txBody>
      </p:sp>
      <p:sp>
        <p:nvSpPr>
          <p:cNvPr id="664" name="Google Shape;664;p47"/>
          <p:cNvSpPr txBox="1"/>
          <p:nvPr>
            <p:ph idx="1" type="body"/>
          </p:nvPr>
        </p:nvSpPr>
        <p:spPr>
          <a:xfrm>
            <a:off x="628650" y="976121"/>
            <a:ext cx="7886700" cy="3656700"/>
          </a:xfrm>
          <a:prstGeom prst="rect">
            <a:avLst/>
          </a:prstGeom>
          <a:ln>
            <a:noFill/>
          </a:ln>
        </p:spPr>
        <p:txBody>
          <a:bodyPr anchorCtr="0" anchor="t" bIns="45700" lIns="91425" spcFirstLastPara="1" rIns="91425" wrap="square" tIns="45700">
            <a:noAutofit/>
          </a:bodyPr>
          <a:lstStyle/>
          <a:p>
            <a:pPr indent="0" lvl="0" marL="0" rtl="0" algn="l">
              <a:spcBef>
                <a:spcPts val="750"/>
              </a:spcBef>
              <a:spcAft>
                <a:spcPts val="0"/>
              </a:spcAft>
              <a:buNone/>
            </a:pPr>
            <a:r>
              <a:rPr lang="en-US"/>
              <a:t>In this paper, we introduced TextRank – a graph- based ranking model for text processing, and show how it can be successfully used for natural language applications. In particular, we proposed and evaluated two innovative unsupervised approaches for keyword and sentence extraction, and showed that the accuracy achieved by TextRank in these applications is competitive with that of previously proposed state-of-the-art algorithms. </a:t>
            </a:r>
            <a:r>
              <a:rPr lang="en-US">
                <a:highlight>
                  <a:srgbClr val="FFF2CC"/>
                </a:highlight>
              </a:rPr>
              <a:t>An important aspect of TextRank is that it does not require deep linguistic knowledge, nor domain or language specific annotated corpora, which makes it highly portable to other domains, genres, or languages.</a:t>
            </a:r>
            <a:endParaRPr>
              <a:highlight>
                <a:srgbClr val="FFF2CC"/>
              </a:highlight>
            </a:endParaRPr>
          </a:p>
        </p:txBody>
      </p:sp>
      <p:sp>
        <p:nvSpPr>
          <p:cNvPr id="665" name="Google Shape;665;p47"/>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666" name="Google Shape;666;p47"/>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667" name="Google Shape;667;p47"/>
          <p:cNvSpPr/>
          <p:nvPr/>
        </p:nvSpPr>
        <p:spPr>
          <a:xfrm>
            <a:off x="0" y="4385700"/>
            <a:ext cx="9144000" cy="757800"/>
          </a:xfrm>
          <a:prstGeom prst="rect">
            <a:avLst/>
          </a:prstGeom>
          <a:solidFill>
            <a:srgbClr val="F3F3F3"/>
          </a:solidFill>
          <a:ln>
            <a:noFill/>
          </a:ln>
        </p:spPr>
        <p:txBody>
          <a:bodyPr anchorCtr="0" anchor="ctr" bIns="91425" lIns="91425" spcFirstLastPara="1" rIns="91425" wrap="square" tIns="91425">
            <a:noAutofit/>
          </a:bodyPr>
          <a:lstStyle/>
          <a:p>
            <a:pPr indent="-304800" lvl="0" marL="914400" rtl="0" algn="l">
              <a:spcBef>
                <a:spcPts val="0"/>
              </a:spcBef>
              <a:spcAft>
                <a:spcPts val="0"/>
              </a:spcAft>
              <a:buSzPts val="1200"/>
              <a:buFont typeface="Nanum Gothic"/>
              <a:buChar char="●"/>
            </a:pPr>
            <a:r>
              <a:rPr lang="en-US" sz="1200">
                <a:latin typeface="Nanum Gothic"/>
                <a:ea typeface="Nanum Gothic"/>
                <a:cs typeface="Nanum Gothic"/>
                <a:sym typeface="Nanum Gothic"/>
              </a:rPr>
              <a:t>Textrank는 깊은 언어지식이나 도메인 별 corpora를 필요로 하지 않고, 다른 도메인, 장르, 언어에 적용할 수 있음</a:t>
            </a:r>
            <a:endParaRPr sz="1200">
              <a:latin typeface="Nanum Gothic"/>
              <a:ea typeface="Nanum Gothic"/>
              <a:cs typeface="Nanum Gothic"/>
              <a:sym typeface="Nanum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48"/>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Textrank 과정 : 그래프 생성</a:t>
            </a:r>
            <a:endParaRPr/>
          </a:p>
        </p:txBody>
      </p:sp>
      <p:sp>
        <p:nvSpPr>
          <p:cNvPr id="674" name="Google Shape;674;p48"/>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p:txBody>
      </p:sp>
      <p:grpSp>
        <p:nvGrpSpPr>
          <p:cNvPr id="675" name="Google Shape;675;p48"/>
          <p:cNvGrpSpPr/>
          <p:nvPr/>
        </p:nvGrpSpPr>
        <p:grpSpPr>
          <a:xfrm>
            <a:off x="4022813" y="1766500"/>
            <a:ext cx="2234163" cy="1135800"/>
            <a:chOff x="4022813" y="1766500"/>
            <a:chExt cx="2234163" cy="1135800"/>
          </a:xfrm>
        </p:grpSpPr>
        <p:sp>
          <p:nvSpPr>
            <p:cNvPr id="676" name="Google Shape;676;p48"/>
            <p:cNvSpPr/>
            <p:nvPr/>
          </p:nvSpPr>
          <p:spPr>
            <a:xfrm>
              <a:off x="5121175" y="176650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Nanum Gothic"/>
                  <a:ea typeface="Nanum Gothic"/>
                  <a:cs typeface="Nanum Gothic"/>
                  <a:sym typeface="Nanum Gothic"/>
                </a:rPr>
                <a:t>사과</a:t>
              </a:r>
              <a:endParaRPr>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(1.0)</a:t>
              </a:r>
              <a:endParaRPr/>
            </a:p>
          </p:txBody>
        </p:sp>
        <p:cxnSp>
          <p:nvCxnSpPr>
            <p:cNvPr id="677" name="Google Shape;677;p48"/>
            <p:cNvCxnSpPr>
              <a:stCxn id="678" idx="6"/>
              <a:endCxn id="676" idx="2"/>
            </p:cNvCxnSpPr>
            <p:nvPr/>
          </p:nvCxnSpPr>
          <p:spPr>
            <a:xfrm>
              <a:off x="4022813" y="2334400"/>
              <a:ext cx="1098300" cy="0"/>
            </a:xfrm>
            <a:prstGeom prst="straightConnector1">
              <a:avLst/>
            </a:prstGeom>
            <a:noFill/>
            <a:ln cap="flat" cmpd="sng" w="9525">
              <a:solidFill>
                <a:schemeClr val="dk2"/>
              </a:solidFill>
              <a:prstDash val="solid"/>
              <a:round/>
              <a:headEnd len="med" w="med" type="none"/>
              <a:tailEnd len="med" w="med" type="none"/>
            </a:ln>
          </p:spPr>
        </p:cxnSp>
      </p:grpSp>
      <p:cxnSp>
        <p:nvCxnSpPr>
          <p:cNvPr id="679" name="Google Shape;679;p48"/>
          <p:cNvCxnSpPr>
            <a:stCxn id="680" idx="0"/>
            <a:endCxn id="676" idx="4"/>
          </p:cNvCxnSpPr>
          <p:nvPr/>
        </p:nvCxnSpPr>
        <p:spPr>
          <a:xfrm rot="10800000">
            <a:off x="5689063" y="2902250"/>
            <a:ext cx="0" cy="621600"/>
          </a:xfrm>
          <a:prstGeom prst="straightConnector1">
            <a:avLst/>
          </a:prstGeom>
          <a:noFill/>
          <a:ln cap="flat" cmpd="sng" w="9525">
            <a:solidFill>
              <a:schemeClr val="dk2"/>
            </a:solidFill>
            <a:prstDash val="solid"/>
            <a:round/>
            <a:headEnd len="med" w="med" type="none"/>
            <a:tailEnd len="med" w="med" type="none"/>
          </a:ln>
        </p:spPr>
      </p:cxnSp>
      <p:grpSp>
        <p:nvGrpSpPr>
          <p:cNvPr id="681" name="Google Shape;681;p48"/>
          <p:cNvGrpSpPr/>
          <p:nvPr/>
        </p:nvGrpSpPr>
        <p:grpSpPr>
          <a:xfrm>
            <a:off x="2887013" y="1766500"/>
            <a:ext cx="3369950" cy="2893150"/>
            <a:chOff x="2887013" y="1766500"/>
            <a:chExt cx="3369950" cy="2893150"/>
          </a:xfrm>
        </p:grpSpPr>
        <p:sp>
          <p:nvSpPr>
            <p:cNvPr id="678" name="Google Shape;678;p48"/>
            <p:cNvSpPr/>
            <p:nvPr/>
          </p:nvSpPr>
          <p:spPr>
            <a:xfrm>
              <a:off x="2887013" y="176650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anum Gothic"/>
                  <a:ea typeface="Nanum Gothic"/>
                  <a:cs typeface="Nanum Gothic"/>
                  <a:sym typeface="Nanum Gothic"/>
                </a:rPr>
                <a:t>바나나</a:t>
              </a:r>
              <a:endParaRPr>
                <a:latin typeface="Nanum Gothic"/>
                <a:ea typeface="Nanum Gothic"/>
                <a:cs typeface="Nanum Gothic"/>
                <a:sym typeface="Nanum Gothic"/>
              </a:endParaRPr>
            </a:p>
            <a:p>
              <a:pPr indent="0" lvl="0" marL="0" rtl="0" algn="ctr">
                <a:spcBef>
                  <a:spcPts val="0"/>
                </a:spcBef>
                <a:spcAft>
                  <a:spcPts val="0"/>
                </a:spcAft>
                <a:buNone/>
              </a:pPr>
              <a:r>
                <a:rPr lang="en-US" sz="1000">
                  <a:latin typeface="Nanum Gothic"/>
                  <a:ea typeface="Nanum Gothic"/>
                  <a:cs typeface="Nanum Gothic"/>
                  <a:sym typeface="Nanum Gothic"/>
                </a:rPr>
                <a:t>(1.0)</a:t>
              </a:r>
              <a:endParaRPr sz="1000">
                <a:latin typeface="Nanum Gothic"/>
                <a:ea typeface="Nanum Gothic"/>
                <a:cs typeface="Nanum Gothic"/>
                <a:sym typeface="Nanum Gothic"/>
              </a:endParaRPr>
            </a:p>
          </p:txBody>
        </p:sp>
        <p:sp>
          <p:nvSpPr>
            <p:cNvPr id="680" name="Google Shape;680;p48"/>
            <p:cNvSpPr/>
            <p:nvPr/>
          </p:nvSpPr>
          <p:spPr>
            <a:xfrm>
              <a:off x="5121163" y="352385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Nanum Gothic"/>
                  <a:ea typeface="Nanum Gothic"/>
                  <a:cs typeface="Nanum Gothic"/>
                  <a:sym typeface="Nanum Gothic"/>
                </a:rPr>
                <a:t>딸기</a:t>
              </a:r>
              <a:endParaRPr>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(1.0)</a:t>
              </a:r>
              <a:endParaRPr/>
            </a:p>
          </p:txBody>
        </p:sp>
        <p:cxnSp>
          <p:nvCxnSpPr>
            <p:cNvPr id="682" name="Google Shape;682;p48"/>
            <p:cNvCxnSpPr>
              <a:stCxn id="680" idx="1"/>
              <a:endCxn id="678" idx="5"/>
            </p:cNvCxnSpPr>
            <p:nvPr/>
          </p:nvCxnSpPr>
          <p:spPr>
            <a:xfrm rot="10800000">
              <a:off x="3856497" y="2735884"/>
              <a:ext cx="1431000" cy="954300"/>
            </a:xfrm>
            <a:prstGeom prst="straightConnector1">
              <a:avLst/>
            </a:prstGeom>
            <a:noFill/>
            <a:ln cap="flat" cmpd="sng" w="9525">
              <a:solidFill>
                <a:schemeClr val="dk2"/>
              </a:solidFill>
              <a:prstDash val="solid"/>
              <a:round/>
              <a:headEnd len="med" w="med" type="none"/>
              <a:tailEnd len="med" w="med" type="none"/>
            </a:ln>
          </p:spPr>
        </p:cxnSp>
      </p:grpSp>
      <p:grpSp>
        <p:nvGrpSpPr>
          <p:cNvPr id="683" name="Google Shape;683;p48"/>
          <p:cNvGrpSpPr/>
          <p:nvPr/>
        </p:nvGrpSpPr>
        <p:grpSpPr>
          <a:xfrm>
            <a:off x="2887000" y="3523850"/>
            <a:ext cx="2234163" cy="1135800"/>
            <a:chOff x="2887000" y="3523850"/>
            <a:chExt cx="2234163" cy="1135800"/>
          </a:xfrm>
        </p:grpSpPr>
        <p:sp>
          <p:nvSpPr>
            <p:cNvPr id="684" name="Google Shape;684;p48"/>
            <p:cNvSpPr/>
            <p:nvPr/>
          </p:nvSpPr>
          <p:spPr>
            <a:xfrm>
              <a:off x="2887000" y="352385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Nanum Gothic"/>
                  <a:ea typeface="Nanum Gothic"/>
                  <a:cs typeface="Nanum Gothic"/>
                  <a:sym typeface="Nanum Gothic"/>
                </a:rPr>
                <a:t>파인애플</a:t>
              </a:r>
              <a:endParaRPr>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(1.0)</a:t>
              </a:r>
              <a:endParaRPr/>
            </a:p>
          </p:txBody>
        </p:sp>
        <p:cxnSp>
          <p:nvCxnSpPr>
            <p:cNvPr id="685" name="Google Shape;685;p48"/>
            <p:cNvCxnSpPr>
              <a:stCxn id="680" idx="2"/>
              <a:endCxn id="684" idx="6"/>
            </p:cNvCxnSpPr>
            <p:nvPr/>
          </p:nvCxnSpPr>
          <p:spPr>
            <a:xfrm rot="10800000">
              <a:off x="4022863" y="4091750"/>
              <a:ext cx="1098300" cy="0"/>
            </a:xfrm>
            <a:prstGeom prst="straightConnector1">
              <a:avLst/>
            </a:prstGeom>
            <a:noFill/>
            <a:ln cap="flat" cmpd="sng" w="9525">
              <a:solidFill>
                <a:schemeClr val="dk2"/>
              </a:solidFill>
              <a:prstDash val="solid"/>
              <a:round/>
              <a:headEnd len="med" w="med" type="none"/>
              <a:tailEnd len="med" w="med" type="none"/>
            </a:ln>
          </p:spPr>
        </p:cxnSp>
      </p:grpSp>
      <p:sp>
        <p:nvSpPr>
          <p:cNvPr id="686" name="Google Shape;686;p48"/>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687" name="Google Shape;687;p48"/>
          <p:cNvSpPr/>
          <p:nvPr/>
        </p:nvSpPr>
        <p:spPr>
          <a:xfrm>
            <a:off x="2319100" y="1024700"/>
            <a:ext cx="1781700" cy="47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8"/>
          <p:cNvSpPr/>
          <p:nvPr/>
        </p:nvSpPr>
        <p:spPr>
          <a:xfrm>
            <a:off x="3050500" y="1024700"/>
            <a:ext cx="1781700" cy="47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4100800" y="1024700"/>
            <a:ext cx="1409700" cy="47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txBox="1"/>
          <p:nvPr/>
        </p:nvSpPr>
        <p:spPr>
          <a:xfrm>
            <a:off x="1469125" y="1003000"/>
            <a:ext cx="6221100" cy="6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latin typeface="Gothic A1 Thin"/>
                <a:ea typeface="Gothic A1 Thin"/>
                <a:cs typeface="Gothic A1 Thin"/>
                <a:sym typeface="Gothic A1 Thin"/>
              </a:rPr>
              <a:t>딸기  바나나  사과  딸기  파인애플</a:t>
            </a:r>
            <a:endParaRPr sz="2400">
              <a:latin typeface="Gothic A1 Thin"/>
              <a:ea typeface="Gothic A1 Thin"/>
              <a:cs typeface="Gothic A1 Thin"/>
              <a:sym typeface="Gothic A1 Thin"/>
            </a:endParaRPr>
          </a:p>
        </p:txBody>
      </p:sp>
      <p:sp>
        <p:nvSpPr>
          <p:cNvPr id="691" name="Google Shape;691;p48"/>
          <p:cNvSpPr/>
          <p:nvPr/>
        </p:nvSpPr>
        <p:spPr>
          <a:xfrm>
            <a:off x="4782600" y="1024700"/>
            <a:ext cx="2035500" cy="47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48"/>
          <p:cNvGrpSpPr/>
          <p:nvPr/>
        </p:nvGrpSpPr>
        <p:grpSpPr>
          <a:xfrm>
            <a:off x="5832475" y="1979650"/>
            <a:ext cx="2160525" cy="1502517"/>
            <a:chOff x="5832475" y="1979650"/>
            <a:chExt cx="2160525" cy="1502517"/>
          </a:xfrm>
        </p:grpSpPr>
        <p:sp>
          <p:nvSpPr>
            <p:cNvPr id="693" name="Google Shape;693;p48"/>
            <p:cNvSpPr txBox="1"/>
            <p:nvPr/>
          </p:nvSpPr>
          <p:spPr>
            <a:xfrm>
              <a:off x="6947750" y="1979650"/>
              <a:ext cx="981900" cy="5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anum Gothic"/>
                  <a:ea typeface="Nanum Gothic"/>
                  <a:cs typeface="Nanum Gothic"/>
                  <a:sym typeface="Nanum Gothic"/>
                </a:rPr>
                <a:t>Vertex</a:t>
              </a:r>
              <a:endParaRPr>
                <a:latin typeface="Nanum Gothic"/>
                <a:ea typeface="Nanum Gothic"/>
                <a:cs typeface="Nanum Gothic"/>
                <a:sym typeface="Nanum Gothic"/>
              </a:endParaRPr>
            </a:p>
          </p:txBody>
        </p:sp>
        <p:sp>
          <p:nvSpPr>
            <p:cNvPr id="694" name="Google Shape;694;p48"/>
            <p:cNvSpPr txBox="1"/>
            <p:nvPr/>
          </p:nvSpPr>
          <p:spPr>
            <a:xfrm>
              <a:off x="7011100" y="2943967"/>
              <a:ext cx="981900" cy="5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anum Gothic"/>
                  <a:ea typeface="Nanum Gothic"/>
                  <a:cs typeface="Nanum Gothic"/>
                  <a:sym typeface="Nanum Gothic"/>
                </a:rPr>
                <a:t>Edge</a:t>
              </a:r>
              <a:endParaRPr>
                <a:latin typeface="Nanum Gothic"/>
                <a:ea typeface="Nanum Gothic"/>
                <a:cs typeface="Nanum Gothic"/>
                <a:sym typeface="Nanum Gothic"/>
              </a:endParaRPr>
            </a:p>
          </p:txBody>
        </p:sp>
        <p:sp>
          <p:nvSpPr>
            <p:cNvPr id="695" name="Google Shape;695;p48"/>
            <p:cNvSpPr/>
            <p:nvPr/>
          </p:nvSpPr>
          <p:spPr>
            <a:xfrm>
              <a:off x="6377450" y="2137900"/>
              <a:ext cx="570300" cy="22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5832475" y="3102225"/>
              <a:ext cx="1098300" cy="22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7"/>
                                        </p:tgtEl>
                                      </p:cBhvr>
                                    </p:animEffect>
                                    <p:set>
                                      <p:cBhvr>
                                        <p:cTn dur="1" fill="hold">
                                          <p:stCondLst>
                                            <p:cond delay="1000"/>
                                          </p:stCondLst>
                                        </p:cTn>
                                        <p:tgtEl>
                                          <p:spTgt spid="68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8"/>
                                        </p:tgtEl>
                                      </p:cBhvr>
                                    </p:animEffect>
                                    <p:set>
                                      <p:cBhvr>
                                        <p:cTn dur="1" fill="hold">
                                          <p:stCondLst>
                                            <p:cond delay="1000"/>
                                          </p:stCondLst>
                                        </p:cTn>
                                        <p:tgtEl>
                                          <p:spTgt spid="68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9"/>
                                        </p:tgtEl>
                                      </p:cBhvr>
                                    </p:animEffect>
                                    <p:set>
                                      <p:cBhvr>
                                        <p:cTn dur="1" fill="hold">
                                          <p:stCondLst>
                                            <p:cond delay="1000"/>
                                          </p:stCondLst>
                                        </p:cTn>
                                        <p:tgtEl>
                                          <p:spTgt spid="68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49"/>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2 The TextRank Model</a:t>
            </a:r>
            <a:endParaRPr/>
          </a:p>
        </p:txBody>
      </p:sp>
      <p:pic>
        <p:nvPicPr>
          <p:cNvPr id="703" name="Google Shape;703;p49"/>
          <p:cNvPicPr preferRelativeResize="0"/>
          <p:nvPr/>
        </p:nvPicPr>
        <p:blipFill>
          <a:blip r:embed="rId3">
            <a:alphaModFix/>
          </a:blip>
          <a:stretch>
            <a:fillRect/>
          </a:stretch>
        </p:blipFill>
        <p:spPr>
          <a:xfrm>
            <a:off x="2255996" y="1979438"/>
            <a:ext cx="5089174" cy="728025"/>
          </a:xfrm>
          <a:prstGeom prst="rect">
            <a:avLst/>
          </a:prstGeom>
          <a:noFill/>
          <a:ln>
            <a:noFill/>
          </a:ln>
        </p:spPr>
      </p:pic>
      <p:sp>
        <p:nvSpPr>
          <p:cNvPr id="704" name="Google Shape;704;p49"/>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US"/>
              <a:t>TextRank</a:t>
            </a:r>
            <a:endParaRPr/>
          </a:p>
          <a:p>
            <a:pPr indent="0" lvl="0" marL="0" rtl="0" algn="l">
              <a:spcBef>
                <a:spcPts val="750"/>
              </a:spcBef>
              <a:spcAft>
                <a:spcPts val="0"/>
              </a:spcAft>
              <a:buNone/>
            </a:pPr>
            <a:r>
              <a:t/>
            </a:r>
            <a:endParaRPr/>
          </a:p>
        </p:txBody>
      </p:sp>
      <p:sp>
        <p:nvSpPr>
          <p:cNvPr id="705" name="Google Shape;705;p49"/>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706" name="Google Shape;706;p49"/>
          <p:cNvSpPr/>
          <p:nvPr/>
        </p:nvSpPr>
        <p:spPr>
          <a:xfrm>
            <a:off x="2256000" y="1910675"/>
            <a:ext cx="761700" cy="728100"/>
          </a:xfrm>
          <a:prstGeom prst="roundRect">
            <a:avLst>
              <a:gd fmla="val 16667" name="adj"/>
            </a:avLst>
          </a:prstGeom>
          <a:noFill/>
          <a:ln cap="flat" cmpd="sng" w="19050">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txBox="1"/>
          <p:nvPr/>
        </p:nvSpPr>
        <p:spPr>
          <a:xfrm>
            <a:off x="1749900" y="1079575"/>
            <a:ext cx="1773900" cy="5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계산할 단어 노드의 TextRank 스코어</a:t>
            </a:r>
            <a:endParaRPr sz="1200">
              <a:latin typeface="Gothic A1 Light"/>
              <a:ea typeface="Gothic A1 Light"/>
              <a:cs typeface="Gothic A1 Light"/>
              <a:sym typeface="Gothic A1 Light"/>
            </a:endParaRPr>
          </a:p>
        </p:txBody>
      </p:sp>
      <p:cxnSp>
        <p:nvCxnSpPr>
          <p:cNvPr id="708" name="Google Shape;708;p49"/>
          <p:cNvCxnSpPr>
            <a:stCxn id="706" idx="0"/>
            <a:endCxn id="707" idx="2"/>
          </p:cNvCxnSpPr>
          <p:nvPr/>
        </p:nvCxnSpPr>
        <p:spPr>
          <a:xfrm rot="10800000">
            <a:off x="2636850" y="1636475"/>
            <a:ext cx="0" cy="274200"/>
          </a:xfrm>
          <a:prstGeom prst="straightConnector1">
            <a:avLst/>
          </a:prstGeom>
          <a:noFill/>
          <a:ln cap="flat" cmpd="sng" w="9525">
            <a:solidFill>
              <a:schemeClr val="dk2"/>
            </a:solidFill>
            <a:prstDash val="solid"/>
            <a:round/>
            <a:headEnd len="med" w="med" type="none"/>
            <a:tailEnd len="med" w="med" type="triangle"/>
          </a:ln>
        </p:spPr>
      </p:cxnSp>
      <p:sp>
        <p:nvSpPr>
          <p:cNvPr id="709" name="Google Shape;709;p49"/>
          <p:cNvSpPr/>
          <p:nvPr/>
        </p:nvSpPr>
        <p:spPr>
          <a:xfrm>
            <a:off x="3267925" y="1910675"/>
            <a:ext cx="1331400" cy="728100"/>
          </a:xfrm>
          <a:prstGeom prst="roundRect">
            <a:avLst>
              <a:gd fmla="val 16667" name="adj"/>
            </a:avLst>
          </a:prstGeom>
          <a:noFill/>
          <a:ln cap="flat" cmpd="sng" w="19050">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9"/>
          <p:cNvSpPr txBox="1"/>
          <p:nvPr/>
        </p:nvSpPr>
        <p:spPr>
          <a:xfrm>
            <a:off x="3046675" y="2989375"/>
            <a:ext cx="17739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Damping Factor</a:t>
            </a:r>
            <a:endParaRPr sz="1200">
              <a:latin typeface="Gothic A1 Light"/>
              <a:ea typeface="Gothic A1 Light"/>
              <a:cs typeface="Gothic A1 Light"/>
              <a:sym typeface="Gothic A1 Light"/>
            </a:endParaRPr>
          </a:p>
        </p:txBody>
      </p:sp>
      <p:cxnSp>
        <p:nvCxnSpPr>
          <p:cNvPr id="711" name="Google Shape;711;p49"/>
          <p:cNvCxnSpPr>
            <a:stCxn id="709" idx="2"/>
            <a:endCxn id="710" idx="0"/>
          </p:cNvCxnSpPr>
          <p:nvPr/>
        </p:nvCxnSpPr>
        <p:spPr>
          <a:xfrm>
            <a:off x="3933625" y="2638775"/>
            <a:ext cx="0" cy="350700"/>
          </a:xfrm>
          <a:prstGeom prst="straightConnector1">
            <a:avLst/>
          </a:prstGeom>
          <a:noFill/>
          <a:ln cap="flat" cmpd="sng" w="9525">
            <a:solidFill>
              <a:schemeClr val="dk2"/>
            </a:solidFill>
            <a:prstDash val="solid"/>
            <a:round/>
            <a:headEnd len="med" w="med" type="none"/>
            <a:tailEnd len="med" w="med" type="triangle"/>
          </a:ln>
        </p:spPr>
      </p:cxnSp>
      <p:sp>
        <p:nvSpPr>
          <p:cNvPr id="712" name="Google Shape;712;p49"/>
          <p:cNvSpPr txBox="1"/>
          <p:nvPr/>
        </p:nvSpPr>
        <p:spPr>
          <a:xfrm>
            <a:off x="4301325" y="926900"/>
            <a:ext cx="1773900" cy="7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V</a:t>
            </a:r>
            <a:r>
              <a:rPr baseline="-25000" lang="en-US" sz="1200">
                <a:latin typeface="Gothic A1 Light"/>
                <a:ea typeface="Gothic A1 Light"/>
                <a:cs typeface="Gothic A1 Light"/>
                <a:sym typeface="Gothic A1 Light"/>
              </a:rPr>
              <a:t>i</a:t>
            </a:r>
            <a:r>
              <a:rPr lang="en-US" sz="1200">
                <a:latin typeface="Gothic A1 Light"/>
                <a:ea typeface="Gothic A1 Light"/>
                <a:cs typeface="Gothic A1 Light"/>
                <a:sym typeface="Gothic A1 Light"/>
              </a:rPr>
              <a:t>로 들어오는(In) </a:t>
            </a:r>
            <a:endParaRPr sz="1200">
              <a:latin typeface="Gothic A1 Light"/>
              <a:ea typeface="Gothic A1 Light"/>
              <a:cs typeface="Gothic A1 Light"/>
              <a:sym typeface="Gothic A1 Light"/>
            </a:endParaRPr>
          </a:p>
          <a:p>
            <a:pPr indent="0" lvl="0" marL="0" rtl="0" algn="ctr">
              <a:spcBef>
                <a:spcPts val="0"/>
              </a:spcBef>
              <a:spcAft>
                <a:spcPts val="0"/>
              </a:spcAft>
              <a:buNone/>
            </a:pPr>
            <a:r>
              <a:rPr lang="en-US" sz="1200">
                <a:latin typeface="Gothic A1 Light"/>
                <a:ea typeface="Gothic A1 Light"/>
                <a:cs typeface="Gothic A1 Light"/>
                <a:sym typeface="Gothic A1 Light"/>
              </a:rPr>
              <a:t>엣지 가중치 합산</a:t>
            </a:r>
            <a:endParaRPr sz="1200">
              <a:latin typeface="Gothic A1 Light"/>
              <a:ea typeface="Gothic A1 Light"/>
              <a:cs typeface="Gothic A1 Light"/>
              <a:sym typeface="Gothic A1 Light"/>
            </a:endParaRPr>
          </a:p>
        </p:txBody>
      </p:sp>
      <p:cxnSp>
        <p:nvCxnSpPr>
          <p:cNvPr id="713" name="Google Shape;713;p49"/>
          <p:cNvCxnSpPr>
            <a:stCxn id="714" idx="0"/>
            <a:endCxn id="712" idx="2"/>
          </p:cNvCxnSpPr>
          <p:nvPr/>
        </p:nvCxnSpPr>
        <p:spPr>
          <a:xfrm rot="10800000">
            <a:off x="5188275" y="1636475"/>
            <a:ext cx="0" cy="274200"/>
          </a:xfrm>
          <a:prstGeom prst="straightConnector1">
            <a:avLst/>
          </a:prstGeom>
          <a:noFill/>
          <a:ln cap="flat" cmpd="sng" w="9525">
            <a:solidFill>
              <a:schemeClr val="dk2"/>
            </a:solidFill>
            <a:prstDash val="solid"/>
            <a:round/>
            <a:headEnd len="med" w="med" type="none"/>
            <a:tailEnd len="med" w="med" type="triangle"/>
          </a:ln>
        </p:spPr>
      </p:cxnSp>
      <p:sp>
        <p:nvSpPr>
          <p:cNvPr id="714" name="Google Shape;714;p49"/>
          <p:cNvSpPr/>
          <p:nvPr/>
        </p:nvSpPr>
        <p:spPr>
          <a:xfrm>
            <a:off x="4731375" y="1910675"/>
            <a:ext cx="913800" cy="728100"/>
          </a:xfrm>
          <a:prstGeom prst="roundRect">
            <a:avLst>
              <a:gd fmla="val 16667" name="adj"/>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9"/>
          <p:cNvSpPr/>
          <p:nvPr/>
        </p:nvSpPr>
        <p:spPr>
          <a:xfrm>
            <a:off x="5687675" y="1910675"/>
            <a:ext cx="1594200" cy="728100"/>
          </a:xfrm>
          <a:prstGeom prst="roundRect">
            <a:avLst>
              <a:gd fmla="val 16667" name="adj"/>
            </a:avLst>
          </a:prstGeom>
          <a:noFill/>
          <a:ln cap="flat" cmpd="sng" w="19050">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9"/>
          <p:cNvSpPr txBox="1"/>
          <p:nvPr/>
        </p:nvSpPr>
        <p:spPr>
          <a:xfrm>
            <a:off x="5408225" y="2956575"/>
            <a:ext cx="21531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V</a:t>
            </a:r>
            <a:r>
              <a:rPr baseline="-25000" lang="en-US" sz="1200">
                <a:latin typeface="Gothic A1 Light"/>
                <a:ea typeface="Gothic A1 Light"/>
                <a:cs typeface="Gothic A1 Light"/>
                <a:sym typeface="Gothic A1 Light"/>
              </a:rPr>
              <a:t>i</a:t>
            </a:r>
            <a:r>
              <a:rPr lang="en-US" sz="1200">
                <a:latin typeface="Gothic A1 Light"/>
                <a:ea typeface="Gothic A1 Light"/>
                <a:cs typeface="Gothic A1 Light"/>
                <a:sym typeface="Gothic A1 Light"/>
              </a:rPr>
              <a:t>의 인접 노드에서 나오는(out) 엣지 가중치</a:t>
            </a:r>
            <a:endParaRPr sz="1200">
              <a:latin typeface="Gothic A1 Light"/>
              <a:ea typeface="Gothic A1 Light"/>
              <a:cs typeface="Gothic A1 Light"/>
              <a:sym typeface="Gothic A1 Light"/>
            </a:endParaRPr>
          </a:p>
        </p:txBody>
      </p:sp>
      <p:cxnSp>
        <p:nvCxnSpPr>
          <p:cNvPr id="717" name="Google Shape;717;p49"/>
          <p:cNvCxnSpPr>
            <a:stCxn id="715" idx="2"/>
            <a:endCxn id="716" idx="0"/>
          </p:cNvCxnSpPr>
          <p:nvPr/>
        </p:nvCxnSpPr>
        <p:spPr>
          <a:xfrm>
            <a:off x="6484775" y="2638775"/>
            <a:ext cx="0" cy="317700"/>
          </a:xfrm>
          <a:prstGeom prst="straightConnector1">
            <a:avLst/>
          </a:prstGeom>
          <a:noFill/>
          <a:ln cap="flat" cmpd="sng" w="9525">
            <a:solidFill>
              <a:schemeClr val="dk2"/>
            </a:solidFill>
            <a:prstDash val="solid"/>
            <a:round/>
            <a:headEnd len="med" w="med" type="none"/>
            <a:tailEnd len="med" w="med" type="triangle"/>
          </a:ln>
        </p:spPr>
      </p:cxnSp>
      <p:pic>
        <p:nvPicPr>
          <p:cNvPr id="718" name="Google Shape;718;p49"/>
          <p:cNvPicPr preferRelativeResize="0"/>
          <p:nvPr/>
        </p:nvPicPr>
        <p:blipFill>
          <a:blip r:embed="rId3">
            <a:alphaModFix/>
          </a:blip>
          <a:stretch>
            <a:fillRect/>
          </a:stretch>
        </p:blipFill>
        <p:spPr>
          <a:xfrm>
            <a:off x="511671" y="3581288"/>
            <a:ext cx="5089174" cy="728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50"/>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Textrank 과정 : 행렬로 계산하기</a:t>
            </a:r>
            <a:endParaRPr/>
          </a:p>
        </p:txBody>
      </p:sp>
      <p:sp>
        <p:nvSpPr>
          <p:cNvPr id="725" name="Google Shape;725;p50"/>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p:txBody>
      </p:sp>
      <p:grpSp>
        <p:nvGrpSpPr>
          <p:cNvPr id="726" name="Google Shape;726;p50"/>
          <p:cNvGrpSpPr/>
          <p:nvPr/>
        </p:nvGrpSpPr>
        <p:grpSpPr>
          <a:xfrm>
            <a:off x="293925" y="1309300"/>
            <a:ext cx="3369975" cy="2893150"/>
            <a:chOff x="923050" y="1309300"/>
            <a:chExt cx="3369975" cy="2893150"/>
          </a:xfrm>
        </p:grpSpPr>
        <p:sp>
          <p:nvSpPr>
            <p:cNvPr id="727" name="Google Shape;727;p50"/>
            <p:cNvSpPr/>
            <p:nvPr/>
          </p:nvSpPr>
          <p:spPr>
            <a:xfrm>
              <a:off x="923063" y="130930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anum Gothic"/>
                  <a:ea typeface="Nanum Gothic"/>
                  <a:cs typeface="Nanum Gothic"/>
                  <a:sym typeface="Nanum Gothic"/>
                </a:rPr>
                <a:t>바나나</a:t>
              </a:r>
              <a:endParaRPr>
                <a:latin typeface="Nanum Gothic"/>
                <a:ea typeface="Nanum Gothic"/>
                <a:cs typeface="Nanum Gothic"/>
                <a:sym typeface="Nanum Gothic"/>
              </a:endParaRPr>
            </a:p>
            <a:p>
              <a:pPr indent="0" lvl="0" marL="0" rtl="0" algn="ctr">
                <a:spcBef>
                  <a:spcPts val="0"/>
                </a:spcBef>
                <a:spcAft>
                  <a:spcPts val="0"/>
                </a:spcAft>
                <a:buNone/>
              </a:pPr>
              <a:r>
                <a:rPr lang="en-US" sz="1000">
                  <a:latin typeface="Nanum Gothic"/>
                  <a:ea typeface="Nanum Gothic"/>
                  <a:cs typeface="Nanum Gothic"/>
                  <a:sym typeface="Nanum Gothic"/>
                </a:rPr>
                <a:t>(1.0)</a:t>
              </a:r>
              <a:endParaRPr sz="1000">
                <a:latin typeface="Nanum Gothic"/>
                <a:ea typeface="Nanum Gothic"/>
                <a:cs typeface="Nanum Gothic"/>
                <a:sym typeface="Nanum Gothic"/>
              </a:endParaRPr>
            </a:p>
          </p:txBody>
        </p:sp>
        <p:sp>
          <p:nvSpPr>
            <p:cNvPr id="728" name="Google Shape;728;p50"/>
            <p:cNvSpPr/>
            <p:nvPr/>
          </p:nvSpPr>
          <p:spPr>
            <a:xfrm>
              <a:off x="3157225" y="130930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Nanum Gothic"/>
                  <a:ea typeface="Nanum Gothic"/>
                  <a:cs typeface="Nanum Gothic"/>
                  <a:sym typeface="Nanum Gothic"/>
                </a:rPr>
                <a:t>사과</a:t>
              </a:r>
              <a:endParaRPr>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(1.0)</a:t>
              </a:r>
              <a:endParaRPr/>
            </a:p>
          </p:txBody>
        </p:sp>
        <p:sp>
          <p:nvSpPr>
            <p:cNvPr id="729" name="Google Shape;729;p50"/>
            <p:cNvSpPr/>
            <p:nvPr/>
          </p:nvSpPr>
          <p:spPr>
            <a:xfrm>
              <a:off x="923050" y="306665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dk1"/>
                  </a:solidFill>
                  <a:latin typeface="Nanum Gothic"/>
                  <a:ea typeface="Nanum Gothic"/>
                  <a:cs typeface="Nanum Gothic"/>
                  <a:sym typeface="Nanum Gothic"/>
                </a:rPr>
                <a:t>파인애플</a:t>
              </a:r>
              <a:endParaRPr>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(1.0)</a:t>
              </a:r>
              <a:endParaRPr/>
            </a:p>
          </p:txBody>
        </p:sp>
        <p:sp>
          <p:nvSpPr>
            <p:cNvPr id="730" name="Google Shape;730;p50"/>
            <p:cNvSpPr/>
            <p:nvPr/>
          </p:nvSpPr>
          <p:spPr>
            <a:xfrm>
              <a:off x="3157213" y="306665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Nanum Gothic"/>
                  <a:ea typeface="Nanum Gothic"/>
                  <a:cs typeface="Nanum Gothic"/>
                  <a:sym typeface="Nanum Gothic"/>
                </a:rPr>
                <a:t>딸기</a:t>
              </a:r>
              <a:endParaRPr>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(1.0)</a:t>
              </a:r>
              <a:endParaRPr/>
            </a:p>
          </p:txBody>
        </p:sp>
        <p:cxnSp>
          <p:nvCxnSpPr>
            <p:cNvPr id="731" name="Google Shape;731;p50"/>
            <p:cNvCxnSpPr>
              <a:stCxn id="727" idx="6"/>
              <a:endCxn id="728" idx="2"/>
            </p:cNvCxnSpPr>
            <p:nvPr/>
          </p:nvCxnSpPr>
          <p:spPr>
            <a:xfrm>
              <a:off x="2058863" y="1877200"/>
              <a:ext cx="1098300" cy="0"/>
            </a:xfrm>
            <a:prstGeom prst="straightConnector1">
              <a:avLst/>
            </a:prstGeom>
            <a:noFill/>
            <a:ln cap="flat" cmpd="sng" w="9525">
              <a:solidFill>
                <a:schemeClr val="dk2"/>
              </a:solidFill>
              <a:prstDash val="solid"/>
              <a:round/>
              <a:headEnd len="med" w="med" type="none"/>
              <a:tailEnd len="med" w="med" type="none"/>
            </a:ln>
          </p:spPr>
        </p:cxnSp>
        <p:cxnSp>
          <p:nvCxnSpPr>
            <p:cNvPr id="732" name="Google Shape;732;p50"/>
            <p:cNvCxnSpPr>
              <a:stCxn id="730" idx="0"/>
              <a:endCxn id="728" idx="4"/>
            </p:cNvCxnSpPr>
            <p:nvPr/>
          </p:nvCxnSpPr>
          <p:spPr>
            <a:xfrm rot="10800000">
              <a:off x="3725113" y="2445050"/>
              <a:ext cx="0" cy="62160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50"/>
            <p:cNvCxnSpPr>
              <a:stCxn id="730" idx="1"/>
              <a:endCxn id="727" idx="5"/>
            </p:cNvCxnSpPr>
            <p:nvPr/>
          </p:nvCxnSpPr>
          <p:spPr>
            <a:xfrm rot="10800000">
              <a:off x="1892547" y="2278684"/>
              <a:ext cx="1431000" cy="9543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50"/>
            <p:cNvCxnSpPr>
              <a:stCxn id="730" idx="2"/>
              <a:endCxn id="729" idx="6"/>
            </p:cNvCxnSpPr>
            <p:nvPr/>
          </p:nvCxnSpPr>
          <p:spPr>
            <a:xfrm rot="10800000">
              <a:off x="2058913" y="3634550"/>
              <a:ext cx="1098300" cy="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50"/>
            <p:cNvSpPr txBox="1"/>
            <p:nvPr/>
          </p:nvSpPr>
          <p:spPr>
            <a:xfrm>
              <a:off x="1981050" y="160810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0.5</a:t>
              </a:r>
              <a:endParaRPr sz="800">
                <a:latin typeface="Nanum Gothic"/>
                <a:ea typeface="Nanum Gothic"/>
                <a:cs typeface="Nanum Gothic"/>
                <a:sym typeface="Nanum Gothic"/>
              </a:endParaRPr>
            </a:p>
          </p:txBody>
        </p:sp>
        <p:sp>
          <p:nvSpPr>
            <p:cNvPr id="736" name="Google Shape;736;p50"/>
            <p:cNvSpPr txBox="1"/>
            <p:nvPr/>
          </p:nvSpPr>
          <p:spPr>
            <a:xfrm>
              <a:off x="3725125" y="28047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0.333</a:t>
              </a:r>
              <a:endParaRPr sz="800">
                <a:latin typeface="Nanum Gothic"/>
                <a:ea typeface="Nanum Gothic"/>
                <a:cs typeface="Nanum Gothic"/>
                <a:sym typeface="Nanum Gothic"/>
              </a:endParaRPr>
            </a:p>
          </p:txBody>
        </p:sp>
        <p:sp>
          <p:nvSpPr>
            <p:cNvPr id="737" name="Google Shape;737;p50"/>
            <p:cNvSpPr txBox="1"/>
            <p:nvPr/>
          </p:nvSpPr>
          <p:spPr>
            <a:xfrm>
              <a:off x="1892550" y="21229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0.5</a:t>
              </a:r>
              <a:endParaRPr sz="800">
                <a:latin typeface="Nanum Gothic"/>
                <a:ea typeface="Nanum Gothic"/>
                <a:cs typeface="Nanum Gothic"/>
                <a:sym typeface="Nanum Gothic"/>
              </a:endParaRPr>
            </a:p>
          </p:txBody>
        </p:sp>
        <p:sp>
          <p:nvSpPr>
            <p:cNvPr id="738" name="Google Shape;738;p50"/>
            <p:cNvSpPr txBox="1"/>
            <p:nvPr/>
          </p:nvSpPr>
          <p:spPr>
            <a:xfrm>
              <a:off x="2666825" y="33980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0.333</a:t>
              </a:r>
              <a:endParaRPr sz="800">
                <a:latin typeface="Nanum Gothic"/>
                <a:ea typeface="Nanum Gothic"/>
                <a:cs typeface="Nanum Gothic"/>
                <a:sym typeface="Nanum Gothic"/>
              </a:endParaRPr>
            </a:p>
          </p:txBody>
        </p:sp>
        <p:sp>
          <p:nvSpPr>
            <p:cNvPr id="739" name="Google Shape;739;p50"/>
            <p:cNvSpPr txBox="1"/>
            <p:nvPr/>
          </p:nvSpPr>
          <p:spPr>
            <a:xfrm>
              <a:off x="2665225" y="160810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0.5</a:t>
              </a:r>
              <a:endParaRPr sz="800">
                <a:latin typeface="Nanum Gothic"/>
                <a:ea typeface="Nanum Gothic"/>
                <a:cs typeface="Nanum Gothic"/>
                <a:sym typeface="Nanum Gothic"/>
              </a:endParaRPr>
            </a:p>
          </p:txBody>
        </p:sp>
        <p:sp>
          <p:nvSpPr>
            <p:cNvPr id="740" name="Google Shape;740;p50"/>
            <p:cNvSpPr txBox="1"/>
            <p:nvPr/>
          </p:nvSpPr>
          <p:spPr>
            <a:xfrm>
              <a:off x="3022250" y="2856375"/>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0.333</a:t>
              </a:r>
              <a:endParaRPr sz="800">
                <a:latin typeface="Nanum Gothic"/>
                <a:ea typeface="Nanum Gothic"/>
                <a:cs typeface="Nanum Gothic"/>
                <a:sym typeface="Nanum Gothic"/>
              </a:endParaRPr>
            </a:p>
          </p:txBody>
        </p:sp>
        <p:sp>
          <p:nvSpPr>
            <p:cNvPr id="741" name="Google Shape;741;p50"/>
            <p:cNvSpPr txBox="1"/>
            <p:nvPr/>
          </p:nvSpPr>
          <p:spPr>
            <a:xfrm>
              <a:off x="3725125" y="238830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0.5</a:t>
              </a:r>
              <a:endParaRPr sz="800">
                <a:latin typeface="Nanum Gothic"/>
                <a:ea typeface="Nanum Gothic"/>
                <a:cs typeface="Nanum Gothic"/>
                <a:sym typeface="Nanum Gothic"/>
              </a:endParaRPr>
            </a:p>
          </p:txBody>
        </p:sp>
        <p:sp>
          <p:nvSpPr>
            <p:cNvPr id="742" name="Google Shape;742;p50"/>
            <p:cNvSpPr txBox="1"/>
            <p:nvPr/>
          </p:nvSpPr>
          <p:spPr>
            <a:xfrm>
              <a:off x="1981050" y="33980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1.0</a:t>
              </a:r>
              <a:endParaRPr sz="800">
                <a:latin typeface="Nanum Gothic"/>
                <a:ea typeface="Nanum Gothic"/>
                <a:cs typeface="Nanum Gothic"/>
                <a:sym typeface="Nanum Gothic"/>
              </a:endParaRPr>
            </a:p>
          </p:txBody>
        </p:sp>
      </p:grpSp>
      <p:graphicFrame>
        <p:nvGraphicFramePr>
          <p:cNvPr id="743" name="Google Shape;743;p50"/>
          <p:cNvGraphicFramePr/>
          <p:nvPr/>
        </p:nvGraphicFramePr>
        <p:xfrm>
          <a:off x="3886200" y="1245425"/>
          <a:ext cx="3000000" cy="3000000"/>
        </p:xfrm>
        <a:graphic>
          <a:graphicData uri="http://schemas.openxmlformats.org/drawingml/2006/table">
            <a:tbl>
              <a:tblPr>
                <a:noFill/>
                <a:tableStyleId>{7D92404A-E457-4911-A7B4-FA2796B5B991}</a:tableStyleId>
              </a:tblPr>
              <a:tblGrid>
                <a:gridCol w="950750"/>
                <a:gridCol w="950750"/>
              </a:tblGrid>
              <a:tr h="267650">
                <a:tc>
                  <a:txBody>
                    <a:bodyPr/>
                    <a:lstStyle/>
                    <a:p>
                      <a:pPr indent="0" lvl="0" marL="0" rtl="0" algn="ctr">
                        <a:spcBef>
                          <a:spcPts val="0"/>
                        </a:spcBef>
                        <a:spcAft>
                          <a:spcPts val="0"/>
                        </a:spcAft>
                        <a:buNone/>
                      </a:pPr>
                      <a:r>
                        <a:rPr b="1" lang="en-US" sz="1200">
                          <a:latin typeface="Nanum Gothic"/>
                          <a:ea typeface="Nanum Gothic"/>
                          <a:cs typeface="Nanum Gothic"/>
                          <a:sym typeface="Nanum Gothic"/>
                        </a:rPr>
                        <a:t>노드</a:t>
                      </a:r>
                      <a:endParaRPr b="1"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US" sz="1200">
                          <a:latin typeface="Nanum Gothic"/>
                          <a:ea typeface="Nanum Gothic"/>
                          <a:cs typeface="Nanum Gothic"/>
                          <a:sym typeface="Nanum Gothic"/>
                        </a:rPr>
                        <a:t>스코어</a:t>
                      </a:r>
                      <a:endParaRPr b="1"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바나나</a:t>
                      </a:r>
                      <a:endParaRPr sz="1200">
                        <a:latin typeface="Nanum Gothic"/>
                        <a:ea typeface="Nanum Gothic"/>
                        <a:cs typeface="Nanum Gothic"/>
                        <a:sym typeface="Nanum Gothic"/>
                      </a:endParaRPr>
                    </a:p>
                  </a:txBody>
                  <a:tcPr marT="0" marB="0" marR="0" marL="0" anchor="ctr">
                    <a:lnT cap="flat" cmpd="sng" w="9525">
                      <a:solidFill>
                        <a:srgbClr val="9E9E9E"/>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lang="en-US" sz="1200">
                          <a:latin typeface="Nanum Gothic"/>
                          <a:ea typeface="Nanum Gothic"/>
                          <a:cs typeface="Nanum Gothic"/>
                          <a:sym typeface="Nanum Gothic"/>
                        </a:rPr>
                        <a:t>1.0</a:t>
                      </a:r>
                      <a:endParaRPr sz="1200">
                        <a:latin typeface="Nanum Gothic"/>
                        <a:ea typeface="Nanum Gothic"/>
                        <a:cs typeface="Nanum Gothic"/>
                        <a:sym typeface="Nanum Gothic"/>
                      </a:endParaRPr>
                    </a:p>
                  </a:txBody>
                  <a:tcPr marT="0" marB="0" marR="0" marL="0" anchor="ctr">
                    <a:lnT cap="flat" cmpd="sng" w="9525">
                      <a:solidFill>
                        <a:srgbClr val="9E9E9E"/>
                      </a:solidFill>
                      <a:prstDash val="solid"/>
                      <a:round/>
                      <a:headEnd len="sm" w="sm" type="none"/>
                      <a:tailEnd len="sm" w="sm" type="none"/>
                    </a:lnT>
                    <a:solidFill>
                      <a:srgbClr val="FFFFFF"/>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사과</a:t>
                      </a:r>
                      <a:endParaRPr sz="12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latin typeface="Nanum Gothic"/>
                          <a:ea typeface="Nanum Gothic"/>
                          <a:cs typeface="Nanum Gothic"/>
                          <a:sym typeface="Nanum Gothic"/>
                        </a:rPr>
                        <a:t>1.0</a:t>
                      </a:r>
                      <a:endParaRPr sz="1200">
                        <a:latin typeface="Nanum Gothic"/>
                        <a:ea typeface="Nanum Gothic"/>
                        <a:cs typeface="Nanum Gothic"/>
                        <a:sym typeface="Nanum Gothic"/>
                      </a:endParaRPr>
                    </a:p>
                  </a:txBody>
                  <a:tcPr marT="0" marB="0" marR="0" marL="0" anchor="ctr">
                    <a:solidFill>
                      <a:srgbClr val="FFFFFF"/>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파인애플</a:t>
                      </a:r>
                      <a:endParaRPr sz="12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latin typeface="Nanum Gothic"/>
                          <a:ea typeface="Nanum Gothic"/>
                          <a:cs typeface="Nanum Gothic"/>
                          <a:sym typeface="Nanum Gothic"/>
                        </a:rPr>
                        <a:t>1.0</a:t>
                      </a:r>
                      <a:endParaRPr sz="1200">
                        <a:latin typeface="Nanum Gothic"/>
                        <a:ea typeface="Nanum Gothic"/>
                        <a:cs typeface="Nanum Gothic"/>
                        <a:sym typeface="Nanum Gothic"/>
                      </a:endParaRPr>
                    </a:p>
                  </a:txBody>
                  <a:tcPr marT="0" marB="0" marR="0" marL="0" anchor="ctr">
                    <a:solidFill>
                      <a:srgbClr val="FFFFFF"/>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딸기</a:t>
                      </a:r>
                      <a:endParaRPr sz="12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latin typeface="Nanum Gothic"/>
                          <a:ea typeface="Nanum Gothic"/>
                          <a:cs typeface="Nanum Gothic"/>
                          <a:sym typeface="Nanum Gothic"/>
                        </a:rPr>
                        <a:t>1.0</a:t>
                      </a:r>
                      <a:endParaRPr sz="1200">
                        <a:latin typeface="Nanum Gothic"/>
                        <a:ea typeface="Nanum Gothic"/>
                        <a:cs typeface="Nanum Gothic"/>
                        <a:sym typeface="Nanum Gothic"/>
                      </a:endParaRPr>
                    </a:p>
                  </a:txBody>
                  <a:tcPr marT="0" marB="0" marR="0" marL="0" anchor="ctr">
                    <a:solidFill>
                      <a:srgbClr val="FFFFFF"/>
                    </a:solidFill>
                  </a:tcPr>
                </a:tc>
              </a:tr>
            </a:tbl>
          </a:graphicData>
        </a:graphic>
      </p:graphicFrame>
      <p:graphicFrame>
        <p:nvGraphicFramePr>
          <p:cNvPr id="744" name="Google Shape;744;p50"/>
          <p:cNvGraphicFramePr/>
          <p:nvPr/>
        </p:nvGraphicFramePr>
        <p:xfrm>
          <a:off x="3886200" y="2783375"/>
          <a:ext cx="3000000" cy="3000000"/>
        </p:xfrm>
        <a:graphic>
          <a:graphicData uri="http://schemas.openxmlformats.org/drawingml/2006/table">
            <a:tbl>
              <a:tblPr>
                <a:noFill/>
                <a:tableStyleId>{7D92404A-E457-4911-A7B4-FA2796B5B991}</a:tableStyleId>
              </a:tblPr>
              <a:tblGrid>
                <a:gridCol w="574675"/>
                <a:gridCol w="574675"/>
                <a:gridCol w="574675"/>
                <a:gridCol w="574675"/>
                <a:gridCol w="574675"/>
              </a:tblGrid>
              <a:tr h="293575">
                <a:tc>
                  <a:txBody>
                    <a:bodyPr/>
                    <a:lstStyle/>
                    <a:p>
                      <a:pPr indent="0" lvl="0" marL="0" rtl="0" algn="ctr">
                        <a:spcBef>
                          <a:spcPts val="0"/>
                        </a:spcBef>
                        <a:spcAft>
                          <a:spcPts val="0"/>
                        </a:spcAft>
                        <a:buNone/>
                      </a:pPr>
                      <a:r>
                        <a:t/>
                      </a:r>
                      <a:endParaRPr sz="1100">
                        <a:latin typeface="Nanum Gothic"/>
                        <a:ea typeface="Nanum Gothic"/>
                        <a:cs typeface="Nanum Gothic"/>
                        <a:sym typeface="Nanum Gothic"/>
                      </a:endParaRPr>
                    </a:p>
                  </a:txBody>
                  <a:tcPr marT="0" marB="0" marR="0" marL="0" anchor="ctr">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바나나</a:t>
                      </a:r>
                      <a:endParaRPr sz="1100">
                        <a:latin typeface="Nanum Gothic"/>
                        <a:ea typeface="Nanum Gothic"/>
                        <a:cs typeface="Nanum Gothic"/>
                        <a:sym typeface="Nanum Gothic"/>
                      </a:endParaRPr>
                    </a:p>
                  </a:txBody>
                  <a:tcPr marT="0" marB="0" marR="0" marL="0" anchor="ctr">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사과</a:t>
                      </a:r>
                      <a:endParaRPr sz="1100">
                        <a:latin typeface="Nanum Gothic"/>
                        <a:ea typeface="Nanum Gothic"/>
                        <a:cs typeface="Nanum Gothic"/>
                        <a:sym typeface="Nanum Gothic"/>
                      </a:endParaRPr>
                    </a:p>
                  </a:txBody>
                  <a:tcPr marT="0" marB="0" marR="0" marL="0" anchor="ctr">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파인애플</a:t>
                      </a:r>
                      <a:endParaRPr sz="1100">
                        <a:latin typeface="Nanum Gothic"/>
                        <a:ea typeface="Nanum Gothic"/>
                        <a:cs typeface="Nanum Gothic"/>
                        <a:sym typeface="Nanum Gothic"/>
                      </a:endParaRPr>
                    </a:p>
                  </a:txBody>
                  <a:tcPr marT="0" marB="0" marR="0" marL="0" anchor="ctr">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딸기</a:t>
                      </a:r>
                      <a:endParaRPr sz="1100">
                        <a:latin typeface="Nanum Gothic"/>
                        <a:ea typeface="Nanum Gothic"/>
                        <a:cs typeface="Nanum Gothic"/>
                        <a:sym typeface="Nanum Gothic"/>
                      </a:endParaRPr>
                    </a:p>
                  </a:txBody>
                  <a:tcPr marT="0" marB="0" marR="0" marL="0" anchor="ctr">
                    <a:solidFill>
                      <a:srgbClr val="F3F3F3"/>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바나나</a:t>
                      </a:r>
                      <a:endParaRPr sz="1100">
                        <a:latin typeface="Nanum Gothic"/>
                        <a:ea typeface="Nanum Gothic"/>
                        <a:cs typeface="Nanum Gothic"/>
                        <a:sym typeface="Nanum Gothic"/>
                      </a:endParaRPr>
                    </a:p>
                  </a:txBody>
                  <a:tcPr marT="0" marB="0" marR="0" marL="0" anchor="ctr">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0.5</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0.5</a:t>
                      </a:r>
                      <a:endParaRPr sz="1100">
                        <a:latin typeface="Nanum Gothic"/>
                        <a:ea typeface="Nanum Gothic"/>
                        <a:cs typeface="Nanum Gothic"/>
                        <a:sym typeface="Nanum Gothic"/>
                      </a:endParaRPr>
                    </a:p>
                  </a:txBody>
                  <a:tcPr marT="0" marB="0" marR="0" marL="0" anchor="ctr">
                    <a:solidFill>
                      <a:srgbClr val="FFFFFF"/>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사과</a:t>
                      </a:r>
                      <a:endParaRPr sz="1100">
                        <a:latin typeface="Nanum Gothic"/>
                        <a:ea typeface="Nanum Gothic"/>
                        <a:cs typeface="Nanum Gothic"/>
                        <a:sym typeface="Nanum Gothic"/>
                      </a:endParaRPr>
                    </a:p>
                  </a:txBody>
                  <a:tcPr marT="0" marB="0" marR="0" marL="0" anchor="ctr">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0.5</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0.5</a:t>
                      </a:r>
                      <a:endParaRPr sz="1100">
                        <a:latin typeface="Nanum Gothic"/>
                        <a:ea typeface="Nanum Gothic"/>
                        <a:cs typeface="Nanum Gothic"/>
                        <a:sym typeface="Nanum Gothic"/>
                      </a:endParaRPr>
                    </a:p>
                  </a:txBody>
                  <a:tcPr marT="0" marB="0" marR="0" marL="0" anchor="ctr">
                    <a:solidFill>
                      <a:srgbClr val="FFFFFF"/>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파인애플</a:t>
                      </a:r>
                      <a:endParaRPr sz="1100">
                        <a:latin typeface="Nanum Gothic"/>
                        <a:ea typeface="Nanum Gothic"/>
                        <a:cs typeface="Nanum Gothic"/>
                        <a:sym typeface="Nanum Gothic"/>
                      </a:endParaRPr>
                    </a:p>
                  </a:txBody>
                  <a:tcPr marT="0" marB="0" marR="0" marL="0" anchor="ctr">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1.0</a:t>
                      </a:r>
                      <a:endParaRPr sz="1100">
                        <a:latin typeface="Nanum Gothic"/>
                        <a:ea typeface="Nanum Gothic"/>
                        <a:cs typeface="Nanum Gothic"/>
                        <a:sym typeface="Nanum Gothic"/>
                      </a:endParaRPr>
                    </a:p>
                  </a:txBody>
                  <a:tcPr marT="0" marB="0" marR="0" marL="0" anchor="ctr">
                    <a:solidFill>
                      <a:srgbClr val="FFFFFF"/>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딸기</a:t>
                      </a:r>
                      <a:endParaRPr sz="1100">
                        <a:latin typeface="Nanum Gothic"/>
                        <a:ea typeface="Nanum Gothic"/>
                        <a:cs typeface="Nanum Gothic"/>
                        <a:sym typeface="Nanum Gothic"/>
                      </a:endParaRPr>
                    </a:p>
                  </a:txBody>
                  <a:tcPr marT="0" marB="0" marR="0" marL="0" anchor="ctr">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0.333</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0.333</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0.333</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r>
            </a:tbl>
          </a:graphicData>
        </a:graphic>
      </p:graphicFrame>
      <p:sp>
        <p:nvSpPr>
          <p:cNvPr id="745" name="Google Shape;745;p50"/>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746" name="Google Shape;746;p50"/>
          <p:cNvSpPr/>
          <p:nvPr/>
        </p:nvSpPr>
        <p:spPr>
          <a:xfrm>
            <a:off x="5843075" y="1513075"/>
            <a:ext cx="3148500" cy="238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Gothic A1 Light"/>
                <a:ea typeface="Gothic A1 Light"/>
                <a:cs typeface="Gothic A1 Light"/>
                <a:sym typeface="Gothic A1 Light"/>
              </a:rPr>
              <a:t>S(바나나) = (1-0.85) + 0.85 x (0.5 + 0.333) = </a:t>
            </a:r>
            <a:r>
              <a:rPr b="1" lang="en-US" sz="1000">
                <a:latin typeface="Gothic A1"/>
                <a:ea typeface="Gothic A1"/>
                <a:cs typeface="Gothic A1"/>
                <a:sym typeface="Gothic A1"/>
              </a:rPr>
              <a:t>0.858</a:t>
            </a:r>
            <a:endParaRPr b="1" sz="1000">
              <a:latin typeface="Gothic A1"/>
              <a:ea typeface="Gothic A1"/>
              <a:cs typeface="Gothic A1"/>
              <a:sym typeface="Gothic A1"/>
            </a:endParaRPr>
          </a:p>
        </p:txBody>
      </p:sp>
      <p:sp>
        <p:nvSpPr>
          <p:cNvPr id="747" name="Google Shape;747;p50"/>
          <p:cNvSpPr/>
          <p:nvPr/>
        </p:nvSpPr>
        <p:spPr>
          <a:xfrm>
            <a:off x="5843075" y="1790475"/>
            <a:ext cx="3148500" cy="238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Gothic A1 Light"/>
                <a:ea typeface="Gothic A1 Light"/>
                <a:cs typeface="Gothic A1 Light"/>
                <a:sym typeface="Gothic A1 Light"/>
              </a:rPr>
              <a:t>S(사과) = (1-0.85) + 0.85 x (0.5 + 0.333)</a:t>
            </a:r>
            <a:r>
              <a:rPr lang="en-US" sz="1000">
                <a:solidFill>
                  <a:schemeClr val="dk1"/>
                </a:solidFill>
                <a:latin typeface="Gothic A1 Light"/>
                <a:ea typeface="Gothic A1 Light"/>
                <a:cs typeface="Gothic A1 Light"/>
                <a:sym typeface="Gothic A1 Light"/>
              </a:rPr>
              <a:t> = </a:t>
            </a:r>
            <a:r>
              <a:rPr b="1" lang="en-US" sz="1000">
                <a:solidFill>
                  <a:schemeClr val="dk1"/>
                </a:solidFill>
                <a:latin typeface="Gothic A1"/>
                <a:ea typeface="Gothic A1"/>
                <a:cs typeface="Gothic A1"/>
                <a:sym typeface="Gothic A1"/>
              </a:rPr>
              <a:t>0.858</a:t>
            </a:r>
            <a:endParaRPr b="1" sz="1000">
              <a:latin typeface="Gothic A1"/>
              <a:ea typeface="Gothic A1"/>
              <a:cs typeface="Gothic A1"/>
              <a:sym typeface="Gothic A1"/>
            </a:endParaRPr>
          </a:p>
        </p:txBody>
      </p:sp>
      <p:sp>
        <p:nvSpPr>
          <p:cNvPr id="748" name="Google Shape;748;p50"/>
          <p:cNvSpPr/>
          <p:nvPr/>
        </p:nvSpPr>
        <p:spPr>
          <a:xfrm>
            <a:off x="5843075" y="2067875"/>
            <a:ext cx="3148500" cy="238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Gothic A1 Light"/>
                <a:ea typeface="Gothic A1 Light"/>
                <a:cs typeface="Gothic A1 Light"/>
                <a:sym typeface="Gothic A1 Light"/>
              </a:rPr>
              <a:t>S(파인애플) = (1-0.85) + 0.85 x (0.333)</a:t>
            </a:r>
            <a:r>
              <a:rPr lang="en-US" sz="1000">
                <a:solidFill>
                  <a:schemeClr val="dk1"/>
                </a:solidFill>
                <a:latin typeface="Gothic A1 Light"/>
                <a:ea typeface="Gothic A1 Light"/>
                <a:cs typeface="Gothic A1 Light"/>
                <a:sym typeface="Gothic A1 Light"/>
              </a:rPr>
              <a:t> = </a:t>
            </a:r>
            <a:r>
              <a:rPr b="1" lang="en-US" sz="1000">
                <a:solidFill>
                  <a:schemeClr val="dk1"/>
                </a:solidFill>
                <a:latin typeface="Gothic A1"/>
                <a:ea typeface="Gothic A1"/>
                <a:cs typeface="Gothic A1"/>
                <a:sym typeface="Gothic A1"/>
              </a:rPr>
              <a:t>0.433</a:t>
            </a:r>
            <a:endParaRPr b="1" sz="1000">
              <a:latin typeface="Gothic A1"/>
              <a:ea typeface="Gothic A1"/>
              <a:cs typeface="Gothic A1"/>
              <a:sym typeface="Gothic A1"/>
            </a:endParaRPr>
          </a:p>
        </p:txBody>
      </p:sp>
      <p:sp>
        <p:nvSpPr>
          <p:cNvPr id="749" name="Google Shape;749;p50"/>
          <p:cNvSpPr/>
          <p:nvPr/>
        </p:nvSpPr>
        <p:spPr>
          <a:xfrm>
            <a:off x="5843075" y="2345275"/>
            <a:ext cx="3148500" cy="238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Gothic A1 Light"/>
                <a:ea typeface="Gothic A1 Light"/>
                <a:cs typeface="Gothic A1 Light"/>
                <a:sym typeface="Gothic A1 Light"/>
              </a:rPr>
              <a:t>S(딸기) = (1-0.85) + 0.85 x (0.5 + 0.5 + 1) </a:t>
            </a:r>
            <a:r>
              <a:rPr lang="en-US" sz="1000">
                <a:solidFill>
                  <a:schemeClr val="dk1"/>
                </a:solidFill>
                <a:latin typeface="Gothic A1 Light"/>
                <a:ea typeface="Gothic A1 Light"/>
                <a:cs typeface="Gothic A1 Light"/>
                <a:sym typeface="Gothic A1 Light"/>
              </a:rPr>
              <a:t> = </a:t>
            </a:r>
            <a:r>
              <a:rPr b="1" lang="en-US" sz="1000">
                <a:solidFill>
                  <a:schemeClr val="dk1"/>
                </a:solidFill>
                <a:latin typeface="Gothic A1"/>
                <a:ea typeface="Gothic A1"/>
                <a:cs typeface="Gothic A1"/>
                <a:sym typeface="Gothic A1"/>
              </a:rPr>
              <a:t>1.85</a:t>
            </a:r>
            <a:endParaRPr b="1" sz="1000">
              <a:latin typeface="Gothic A1"/>
              <a:ea typeface="Gothic A1"/>
              <a:cs typeface="Gothic A1"/>
              <a:sym typeface="Gothic A1"/>
            </a:endParaRPr>
          </a:p>
        </p:txBody>
      </p:sp>
      <p:sp>
        <p:nvSpPr>
          <p:cNvPr id="750" name="Google Shape;750;p50"/>
          <p:cNvSpPr/>
          <p:nvPr/>
        </p:nvSpPr>
        <p:spPr>
          <a:xfrm>
            <a:off x="4453175" y="2707200"/>
            <a:ext cx="582300" cy="152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p:nvPr/>
        </p:nvSpPr>
        <p:spPr>
          <a:xfrm>
            <a:off x="5030417" y="2707200"/>
            <a:ext cx="582300" cy="152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0"/>
          <p:cNvSpPr/>
          <p:nvPr/>
        </p:nvSpPr>
        <p:spPr>
          <a:xfrm>
            <a:off x="5607658" y="2707200"/>
            <a:ext cx="582300" cy="152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0"/>
          <p:cNvSpPr/>
          <p:nvPr/>
        </p:nvSpPr>
        <p:spPr>
          <a:xfrm>
            <a:off x="6184900" y="2707200"/>
            <a:ext cx="582300" cy="152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xit" presetID="10" presetSubtype="0">
                                  <p:stCondLst>
                                    <p:cond delay="0"/>
                                  </p:stCondLst>
                                  <p:childTnLst>
                                    <p:animEffect filter="fade" transition="out">
                                      <p:cBhvr>
                                        <p:cTn dur="1000"/>
                                        <p:tgtEl>
                                          <p:spTgt spid="750"/>
                                        </p:tgtEl>
                                      </p:cBhvr>
                                    </p:animEffect>
                                    <p:set>
                                      <p:cBhvr>
                                        <p:cTn dur="1" fill="hold">
                                          <p:stCondLst>
                                            <p:cond delay="1000"/>
                                          </p:stCondLst>
                                        </p:cTn>
                                        <p:tgtEl>
                                          <p:spTgt spid="7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par>
                                <p:cTn fill="hold" nodeType="withEffect" presetClass="exit" presetID="10" presetSubtype="0">
                                  <p:stCondLst>
                                    <p:cond delay="0"/>
                                  </p:stCondLst>
                                  <p:childTnLst>
                                    <p:animEffect filter="fade" transition="out">
                                      <p:cBhvr>
                                        <p:cTn dur="1000"/>
                                        <p:tgtEl>
                                          <p:spTgt spid="751"/>
                                        </p:tgtEl>
                                      </p:cBhvr>
                                    </p:animEffect>
                                    <p:set>
                                      <p:cBhvr>
                                        <p:cTn dur="1" fill="hold">
                                          <p:stCondLst>
                                            <p:cond delay="1000"/>
                                          </p:stCondLst>
                                        </p:cTn>
                                        <p:tgtEl>
                                          <p:spTgt spid="7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xit" presetID="10" presetSubtype="0">
                                  <p:stCondLst>
                                    <p:cond delay="0"/>
                                  </p:stCondLst>
                                  <p:childTnLst>
                                    <p:animEffect filter="fade" transition="out">
                                      <p:cBhvr>
                                        <p:cTn dur="1000"/>
                                        <p:tgtEl>
                                          <p:spTgt spid="752"/>
                                        </p:tgtEl>
                                      </p:cBhvr>
                                    </p:animEffect>
                                    <p:set>
                                      <p:cBhvr>
                                        <p:cTn dur="1" fill="hold">
                                          <p:stCondLst>
                                            <p:cond delay="1000"/>
                                          </p:stCondLst>
                                        </p:cTn>
                                        <p:tgtEl>
                                          <p:spTgt spid="75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graphicFrame>
        <p:nvGraphicFramePr>
          <p:cNvPr id="759" name="Google Shape;759;p51"/>
          <p:cNvGraphicFramePr/>
          <p:nvPr/>
        </p:nvGraphicFramePr>
        <p:xfrm>
          <a:off x="4343400" y="1245425"/>
          <a:ext cx="3000000" cy="3000000"/>
        </p:xfrm>
        <a:graphic>
          <a:graphicData uri="http://schemas.openxmlformats.org/drawingml/2006/table">
            <a:tbl>
              <a:tblPr>
                <a:noFill/>
                <a:tableStyleId>{7D92404A-E457-4911-A7B4-FA2796B5B991}</a:tableStyleId>
              </a:tblPr>
              <a:tblGrid>
                <a:gridCol w="1158500"/>
                <a:gridCol w="1158500"/>
                <a:gridCol w="1158500"/>
              </a:tblGrid>
              <a:tr h="267650">
                <a:tc>
                  <a:txBody>
                    <a:bodyPr/>
                    <a:lstStyle/>
                    <a:p>
                      <a:pPr indent="0" lvl="0" marL="0" rtl="0" algn="ctr">
                        <a:spcBef>
                          <a:spcPts val="0"/>
                        </a:spcBef>
                        <a:spcAft>
                          <a:spcPts val="0"/>
                        </a:spcAft>
                        <a:buNone/>
                      </a:pPr>
                      <a:r>
                        <a:rPr b="1" lang="en-US" sz="1200">
                          <a:latin typeface="Nanum Gothic"/>
                          <a:ea typeface="Nanum Gothic"/>
                          <a:cs typeface="Nanum Gothic"/>
                          <a:sym typeface="Nanum Gothic"/>
                        </a:rPr>
                        <a:t>노드</a:t>
                      </a:r>
                      <a:endParaRPr b="1"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US" sz="1200">
                          <a:latin typeface="Nanum Gothic"/>
                          <a:ea typeface="Nanum Gothic"/>
                          <a:cs typeface="Nanum Gothic"/>
                          <a:sym typeface="Nanum Gothic"/>
                        </a:rPr>
                        <a:t>이전 </a:t>
                      </a:r>
                      <a:r>
                        <a:rPr b="1" lang="en-US" sz="1200">
                          <a:latin typeface="Nanum Gothic"/>
                          <a:ea typeface="Nanum Gothic"/>
                          <a:cs typeface="Nanum Gothic"/>
                          <a:sym typeface="Nanum Gothic"/>
                        </a:rPr>
                        <a:t>스코어</a:t>
                      </a:r>
                      <a:endParaRPr b="1"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US" sz="1200">
                          <a:latin typeface="Nanum Gothic"/>
                          <a:ea typeface="Nanum Gothic"/>
                          <a:cs typeface="Nanum Gothic"/>
                          <a:sym typeface="Nanum Gothic"/>
                        </a:rPr>
                        <a:t>현 스코어</a:t>
                      </a:r>
                      <a:endParaRPr b="1"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바나나</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200">
                          <a:latin typeface="Nanum Gothic"/>
                          <a:ea typeface="Nanum Gothic"/>
                          <a:cs typeface="Nanum Gothic"/>
                          <a:sym typeface="Nanum Gothic"/>
                        </a:rPr>
                        <a:t>0.858</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lang="en-US" sz="1200">
                          <a:latin typeface="Nanum Gothic"/>
                          <a:ea typeface="Nanum Gothic"/>
                          <a:cs typeface="Nanum Gothic"/>
                          <a:sym typeface="Nanum Gothic"/>
                        </a:rPr>
                        <a:t>1.039</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solidFill>
                      <a:srgbClr val="FFFFFF"/>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사과</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latin typeface="Nanum Gothic"/>
                          <a:ea typeface="Nanum Gothic"/>
                          <a:cs typeface="Nanum Gothic"/>
                          <a:sym typeface="Nanum Gothic"/>
                        </a:rPr>
                        <a:t>0.858</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US" sz="1200">
                          <a:solidFill>
                            <a:schemeClr val="dk1"/>
                          </a:solidFill>
                          <a:latin typeface="Nanum Gothic"/>
                          <a:ea typeface="Nanum Gothic"/>
                          <a:cs typeface="Nanum Gothic"/>
                          <a:sym typeface="Nanum Gothic"/>
                        </a:rPr>
                        <a:t>1.039</a:t>
                      </a:r>
                      <a:endParaRPr sz="1200">
                        <a:solidFill>
                          <a:schemeClr val="dk1"/>
                        </a:solidFill>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solidFill>
                      <a:srgbClr val="FFFFFF"/>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파인애플</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latin typeface="Nanum Gothic"/>
                          <a:ea typeface="Nanum Gothic"/>
                          <a:cs typeface="Nanum Gothic"/>
                          <a:sym typeface="Nanum Gothic"/>
                        </a:rPr>
                        <a:t>0.433</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US" sz="1200">
                          <a:solidFill>
                            <a:schemeClr val="dk1"/>
                          </a:solidFill>
                          <a:latin typeface="Nanum Gothic"/>
                          <a:ea typeface="Nanum Gothic"/>
                          <a:cs typeface="Nanum Gothic"/>
                          <a:sym typeface="Nanum Gothic"/>
                        </a:rPr>
                        <a:t>0.674</a:t>
                      </a:r>
                      <a:endParaRPr sz="1200">
                        <a:solidFill>
                          <a:schemeClr val="dk1"/>
                        </a:solidFill>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solidFill>
                      <a:srgbClr val="FFFFFF"/>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딸기</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latin typeface="Nanum Gothic"/>
                          <a:ea typeface="Nanum Gothic"/>
                          <a:cs typeface="Nanum Gothic"/>
                          <a:sym typeface="Nanum Gothic"/>
                        </a:rPr>
                        <a:t>1.85</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US" sz="1200">
                          <a:solidFill>
                            <a:schemeClr val="dk1"/>
                          </a:solidFill>
                          <a:latin typeface="Nanum Gothic"/>
                          <a:ea typeface="Nanum Gothic"/>
                          <a:cs typeface="Nanum Gothic"/>
                          <a:sym typeface="Nanum Gothic"/>
                        </a:rPr>
                        <a:t>1.248</a:t>
                      </a:r>
                      <a:endParaRPr sz="1200">
                        <a:solidFill>
                          <a:schemeClr val="dk1"/>
                        </a:solidFill>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solidFill>
                      <a:srgbClr val="FFFFFF"/>
                    </a:solidFill>
                  </a:tcPr>
                </a:tc>
              </a:tr>
            </a:tbl>
          </a:graphicData>
        </a:graphic>
      </p:graphicFrame>
      <p:sp>
        <p:nvSpPr>
          <p:cNvPr id="760" name="Google Shape;760;p51"/>
          <p:cNvSpPr/>
          <p:nvPr/>
        </p:nvSpPr>
        <p:spPr>
          <a:xfrm>
            <a:off x="4231700" y="2816150"/>
            <a:ext cx="3708600" cy="1692600"/>
          </a:xfrm>
          <a:prstGeom prst="wedgeRoundRectCallout">
            <a:avLst>
              <a:gd fmla="val 15575" name="adj1"/>
              <a:gd fmla="val -66691" name="adj2"/>
              <a:gd fmla="val 0" name="adj3"/>
            </a:avLst>
          </a:prstGeom>
          <a:solidFill>
            <a:srgbClr val="FFFFFF"/>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1"/>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Textrank 과정 : 행렬로 계산하기</a:t>
            </a:r>
            <a:endParaRPr/>
          </a:p>
        </p:txBody>
      </p:sp>
      <p:sp>
        <p:nvSpPr>
          <p:cNvPr id="762" name="Google Shape;762;p51"/>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p:txBody>
      </p:sp>
      <p:grpSp>
        <p:nvGrpSpPr>
          <p:cNvPr id="763" name="Google Shape;763;p51"/>
          <p:cNvGrpSpPr/>
          <p:nvPr/>
        </p:nvGrpSpPr>
        <p:grpSpPr>
          <a:xfrm>
            <a:off x="598725" y="1309300"/>
            <a:ext cx="3369975" cy="2893150"/>
            <a:chOff x="923050" y="1309300"/>
            <a:chExt cx="3369975" cy="2893150"/>
          </a:xfrm>
        </p:grpSpPr>
        <p:sp>
          <p:nvSpPr>
            <p:cNvPr id="764" name="Google Shape;764;p51"/>
            <p:cNvSpPr/>
            <p:nvPr/>
          </p:nvSpPr>
          <p:spPr>
            <a:xfrm>
              <a:off x="923063" y="130930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anum Gothic"/>
                  <a:ea typeface="Nanum Gothic"/>
                  <a:cs typeface="Nanum Gothic"/>
                  <a:sym typeface="Nanum Gothic"/>
                </a:rPr>
                <a:t>바나나</a:t>
              </a:r>
              <a:endParaRPr>
                <a:latin typeface="Nanum Gothic"/>
                <a:ea typeface="Nanum Gothic"/>
                <a:cs typeface="Nanum Gothic"/>
                <a:sym typeface="Nanum Gothic"/>
              </a:endParaRPr>
            </a:p>
            <a:p>
              <a:pPr indent="0" lvl="0" marL="0" rtl="0" algn="ctr">
                <a:spcBef>
                  <a:spcPts val="0"/>
                </a:spcBef>
                <a:spcAft>
                  <a:spcPts val="0"/>
                </a:spcAft>
                <a:buNone/>
              </a:pPr>
              <a:r>
                <a:rPr lang="en-US" sz="1000">
                  <a:latin typeface="Nanum Gothic"/>
                  <a:ea typeface="Nanum Gothic"/>
                  <a:cs typeface="Nanum Gothic"/>
                  <a:sym typeface="Nanum Gothic"/>
                </a:rPr>
                <a:t>(0.858)</a:t>
              </a:r>
              <a:endParaRPr sz="1000">
                <a:latin typeface="Nanum Gothic"/>
                <a:ea typeface="Nanum Gothic"/>
                <a:cs typeface="Nanum Gothic"/>
                <a:sym typeface="Nanum Gothic"/>
              </a:endParaRPr>
            </a:p>
          </p:txBody>
        </p:sp>
        <p:sp>
          <p:nvSpPr>
            <p:cNvPr id="765" name="Google Shape;765;p51"/>
            <p:cNvSpPr/>
            <p:nvPr/>
          </p:nvSpPr>
          <p:spPr>
            <a:xfrm>
              <a:off x="3157225" y="130930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Nanum Gothic"/>
                  <a:ea typeface="Nanum Gothic"/>
                  <a:cs typeface="Nanum Gothic"/>
                  <a:sym typeface="Nanum Gothic"/>
                </a:rPr>
                <a:t>사과</a:t>
              </a:r>
              <a:endParaRPr>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(0.858)</a:t>
              </a:r>
              <a:endParaRPr/>
            </a:p>
          </p:txBody>
        </p:sp>
        <p:sp>
          <p:nvSpPr>
            <p:cNvPr id="766" name="Google Shape;766;p51"/>
            <p:cNvSpPr/>
            <p:nvPr/>
          </p:nvSpPr>
          <p:spPr>
            <a:xfrm>
              <a:off x="923050" y="306665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Nanum Gothic"/>
                  <a:ea typeface="Nanum Gothic"/>
                  <a:cs typeface="Nanum Gothic"/>
                  <a:sym typeface="Nanum Gothic"/>
                </a:rPr>
                <a:t>파인애플</a:t>
              </a:r>
              <a:endParaRPr sz="18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(0.433)</a:t>
              </a:r>
              <a:endParaRPr/>
            </a:p>
          </p:txBody>
        </p:sp>
        <p:sp>
          <p:nvSpPr>
            <p:cNvPr id="767" name="Google Shape;767;p51"/>
            <p:cNvSpPr/>
            <p:nvPr/>
          </p:nvSpPr>
          <p:spPr>
            <a:xfrm>
              <a:off x="3157213" y="306665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Nanum Gothic"/>
                  <a:ea typeface="Nanum Gothic"/>
                  <a:cs typeface="Nanum Gothic"/>
                  <a:sym typeface="Nanum Gothic"/>
                </a:rPr>
                <a:t>딸기</a:t>
              </a:r>
              <a:endParaRPr sz="18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(1.85)</a:t>
              </a:r>
              <a:endParaRPr/>
            </a:p>
          </p:txBody>
        </p:sp>
        <p:cxnSp>
          <p:nvCxnSpPr>
            <p:cNvPr id="768" name="Google Shape;768;p51"/>
            <p:cNvCxnSpPr>
              <a:stCxn id="764" idx="6"/>
              <a:endCxn id="765" idx="2"/>
            </p:cNvCxnSpPr>
            <p:nvPr/>
          </p:nvCxnSpPr>
          <p:spPr>
            <a:xfrm>
              <a:off x="2058863" y="1877200"/>
              <a:ext cx="1098300" cy="0"/>
            </a:xfrm>
            <a:prstGeom prst="straightConnector1">
              <a:avLst/>
            </a:prstGeom>
            <a:noFill/>
            <a:ln cap="flat" cmpd="sng" w="9525">
              <a:solidFill>
                <a:schemeClr val="dk2"/>
              </a:solidFill>
              <a:prstDash val="solid"/>
              <a:round/>
              <a:headEnd len="med" w="med" type="none"/>
              <a:tailEnd len="med" w="med" type="none"/>
            </a:ln>
          </p:spPr>
        </p:cxnSp>
        <p:cxnSp>
          <p:nvCxnSpPr>
            <p:cNvPr id="769" name="Google Shape;769;p51"/>
            <p:cNvCxnSpPr>
              <a:stCxn id="767" idx="0"/>
              <a:endCxn id="765" idx="4"/>
            </p:cNvCxnSpPr>
            <p:nvPr/>
          </p:nvCxnSpPr>
          <p:spPr>
            <a:xfrm rot="10800000">
              <a:off x="3725113" y="2445050"/>
              <a:ext cx="0" cy="621600"/>
            </a:xfrm>
            <a:prstGeom prst="straightConnector1">
              <a:avLst/>
            </a:prstGeom>
            <a:noFill/>
            <a:ln cap="flat" cmpd="sng" w="9525">
              <a:solidFill>
                <a:schemeClr val="dk2"/>
              </a:solidFill>
              <a:prstDash val="solid"/>
              <a:round/>
              <a:headEnd len="med" w="med" type="none"/>
              <a:tailEnd len="med" w="med" type="none"/>
            </a:ln>
          </p:spPr>
        </p:cxnSp>
        <p:cxnSp>
          <p:nvCxnSpPr>
            <p:cNvPr id="770" name="Google Shape;770;p51"/>
            <p:cNvCxnSpPr>
              <a:stCxn id="767" idx="1"/>
              <a:endCxn id="764" idx="5"/>
            </p:cNvCxnSpPr>
            <p:nvPr/>
          </p:nvCxnSpPr>
          <p:spPr>
            <a:xfrm rot="10800000">
              <a:off x="1892547" y="2278684"/>
              <a:ext cx="1431000" cy="9543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51"/>
            <p:cNvCxnSpPr>
              <a:stCxn id="767" idx="2"/>
              <a:endCxn id="766" idx="6"/>
            </p:cNvCxnSpPr>
            <p:nvPr/>
          </p:nvCxnSpPr>
          <p:spPr>
            <a:xfrm rot="10800000">
              <a:off x="2058913" y="3634550"/>
              <a:ext cx="1098300" cy="0"/>
            </a:xfrm>
            <a:prstGeom prst="straightConnector1">
              <a:avLst/>
            </a:prstGeom>
            <a:noFill/>
            <a:ln cap="flat" cmpd="sng" w="9525">
              <a:solidFill>
                <a:schemeClr val="dk2"/>
              </a:solidFill>
              <a:prstDash val="solid"/>
              <a:round/>
              <a:headEnd len="med" w="med" type="none"/>
              <a:tailEnd len="med" w="med" type="none"/>
            </a:ln>
          </p:spPr>
        </p:cxnSp>
        <p:sp>
          <p:nvSpPr>
            <p:cNvPr id="772" name="Google Shape;772;p51"/>
            <p:cNvSpPr txBox="1"/>
            <p:nvPr/>
          </p:nvSpPr>
          <p:spPr>
            <a:xfrm>
              <a:off x="1981050" y="160810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0.429</a:t>
              </a:r>
              <a:endParaRPr sz="800">
                <a:latin typeface="Nanum Gothic"/>
                <a:ea typeface="Nanum Gothic"/>
                <a:cs typeface="Nanum Gothic"/>
                <a:sym typeface="Nanum Gothic"/>
              </a:endParaRPr>
            </a:p>
          </p:txBody>
        </p:sp>
        <p:sp>
          <p:nvSpPr>
            <p:cNvPr id="773" name="Google Shape;773;p51"/>
            <p:cNvSpPr txBox="1"/>
            <p:nvPr/>
          </p:nvSpPr>
          <p:spPr>
            <a:xfrm>
              <a:off x="3725125" y="28047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0.617</a:t>
              </a:r>
              <a:endParaRPr sz="800">
                <a:latin typeface="Nanum Gothic"/>
                <a:ea typeface="Nanum Gothic"/>
                <a:cs typeface="Nanum Gothic"/>
                <a:sym typeface="Nanum Gothic"/>
              </a:endParaRPr>
            </a:p>
          </p:txBody>
        </p:sp>
        <p:sp>
          <p:nvSpPr>
            <p:cNvPr id="774" name="Google Shape;774;p51"/>
            <p:cNvSpPr txBox="1"/>
            <p:nvPr/>
          </p:nvSpPr>
          <p:spPr>
            <a:xfrm>
              <a:off x="1892550" y="21229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0.429</a:t>
              </a:r>
              <a:endParaRPr sz="800">
                <a:latin typeface="Nanum Gothic"/>
                <a:ea typeface="Nanum Gothic"/>
                <a:cs typeface="Nanum Gothic"/>
                <a:sym typeface="Nanum Gothic"/>
              </a:endParaRPr>
            </a:p>
          </p:txBody>
        </p:sp>
        <p:sp>
          <p:nvSpPr>
            <p:cNvPr id="775" name="Google Shape;775;p51"/>
            <p:cNvSpPr txBox="1"/>
            <p:nvPr/>
          </p:nvSpPr>
          <p:spPr>
            <a:xfrm>
              <a:off x="2666825" y="33980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0.617</a:t>
              </a:r>
              <a:endParaRPr sz="800">
                <a:latin typeface="Nanum Gothic"/>
                <a:ea typeface="Nanum Gothic"/>
                <a:cs typeface="Nanum Gothic"/>
                <a:sym typeface="Nanum Gothic"/>
              </a:endParaRPr>
            </a:p>
          </p:txBody>
        </p:sp>
        <p:sp>
          <p:nvSpPr>
            <p:cNvPr id="776" name="Google Shape;776;p51"/>
            <p:cNvSpPr txBox="1"/>
            <p:nvPr/>
          </p:nvSpPr>
          <p:spPr>
            <a:xfrm>
              <a:off x="2665225" y="160810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0.429</a:t>
              </a:r>
              <a:endParaRPr sz="800">
                <a:latin typeface="Nanum Gothic"/>
                <a:ea typeface="Nanum Gothic"/>
                <a:cs typeface="Nanum Gothic"/>
                <a:sym typeface="Nanum Gothic"/>
              </a:endParaRPr>
            </a:p>
          </p:txBody>
        </p:sp>
        <p:sp>
          <p:nvSpPr>
            <p:cNvPr id="777" name="Google Shape;777;p51"/>
            <p:cNvSpPr txBox="1"/>
            <p:nvPr/>
          </p:nvSpPr>
          <p:spPr>
            <a:xfrm>
              <a:off x="3022250" y="2856375"/>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0.617</a:t>
              </a:r>
              <a:endParaRPr sz="800">
                <a:latin typeface="Nanum Gothic"/>
                <a:ea typeface="Nanum Gothic"/>
                <a:cs typeface="Nanum Gothic"/>
                <a:sym typeface="Nanum Gothic"/>
              </a:endParaRPr>
            </a:p>
          </p:txBody>
        </p:sp>
        <p:sp>
          <p:nvSpPr>
            <p:cNvPr id="778" name="Google Shape;778;p51"/>
            <p:cNvSpPr txBox="1"/>
            <p:nvPr/>
          </p:nvSpPr>
          <p:spPr>
            <a:xfrm>
              <a:off x="3725125" y="238830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0.429</a:t>
              </a:r>
              <a:endParaRPr sz="800">
                <a:latin typeface="Nanum Gothic"/>
                <a:ea typeface="Nanum Gothic"/>
                <a:cs typeface="Nanum Gothic"/>
                <a:sym typeface="Nanum Gothic"/>
              </a:endParaRPr>
            </a:p>
          </p:txBody>
        </p:sp>
        <p:sp>
          <p:nvSpPr>
            <p:cNvPr id="779" name="Google Shape;779;p51"/>
            <p:cNvSpPr txBox="1"/>
            <p:nvPr/>
          </p:nvSpPr>
          <p:spPr>
            <a:xfrm>
              <a:off x="1981050" y="33980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0.433</a:t>
              </a:r>
              <a:endParaRPr sz="800">
                <a:latin typeface="Nanum Gothic"/>
                <a:ea typeface="Nanum Gothic"/>
                <a:cs typeface="Nanum Gothic"/>
                <a:sym typeface="Nanum Gothic"/>
              </a:endParaRPr>
            </a:p>
          </p:txBody>
        </p:sp>
      </p:grpSp>
      <p:graphicFrame>
        <p:nvGraphicFramePr>
          <p:cNvPr id="780" name="Google Shape;780;p51"/>
          <p:cNvGraphicFramePr/>
          <p:nvPr/>
        </p:nvGraphicFramePr>
        <p:xfrm>
          <a:off x="4343400" y="2935775"/>
          <a:ext cx="3000000" cy="3000000"/>
        </p:xfrm>
        <a:graphic>
          <a:graphicData uri="http://schemas.openxmlformats.org/drawingml/2006/table">
            <a:tbl>
              <a:tblPr>
                <a:noFill/>
                <a:tableStyleId>{7D92404A-E457-4911-A7B4-FA2796B5B991}</a:tableStyleId>
              </a:tblPr>
              <a:tblGrid>
                <a:gridCol w="695100"/>
                <a:gridCol w="695100"/>
                <a:gridCol w="695100"/>
                <a:gridCol w="695100"/>
                <a:gridCol w="695100"/>
              </a:tblGrid>
              <a:tr h="293575">
                <a:tc>
                  <a:txBody>
                    <a:bodyPr/>
                    <a:lstStyle/>
                    <a:p>
                      <a:pPr indent="0" lvl="0" marL="0" rtl="0" algn="ctr">
                        <a:spcBef>
                          <a:spcPts val="0"/>
                        </a:spcBef>
                        <a:spcAft>
                          <a:spcPts val="0"/>
                        </a:spcAft>
                        <a:buNone/>
                      </a:pPr>
                      <a:r>
                        <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바나나</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사과</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파인애플</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딸기</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바나나</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0.429</a:t>
                      </a:r>
                      <a:endParaRPr sz="1100">
                        <a:latin typeface="Nanum Gothic"/>
                        <a:ea typeface="Nanum Gothic"/>
                        <a:cs typeface="Nanum Gothic"/>
                        <a:sym typeface="Nanum Gothic"/>
                      </a:endParaRPr>
                    </a:p>
                  </a:txBody>
                  <a:tcPr marT="0" marB="0" marR="0" marL="0" anchor="ctr">
                    <a:lnT cap="flat" cmpd="sng" w="9525">
                      <a:solidFill>
                        <a:srgbClr val="9E9E9E"/>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lnT cap="flat" cmpd="sng" w="9525">
                      <a:solidFill>
                        <a:srgbClr val="9E9E9E"/>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0.429</a:t>
                      </a:r>
                      <a:endParaRPr sz="1100">
                        <a:latin typeface="Nanum Gothic"/>
                        <a:ea typeface="Nanum Gothic"/>
                        <a:cs typeface="Nanum Gothic"/>
                        <a:sym typeface="Nanum Gothic"/>
                      </a:endParaRPr>
                    </a:p>
                  </a:txBody>
                  <a:tcPr marT="0" marB="0" marR="0" marL="0" anchor="ctr">
                    <a:lnT cap="flat" cmpd="sng" w="9525">
                      <a:solidFill>
                        <a:srgbClr val="9E9E9E"/>
                      </a:solidFill>
                      <a:prstDash val="solid"/>
                      <a:round/>
                      <a:headEnd len="sm" w="sm" type="none"/>
                      <a:tailEnd len="sm" w="sm" type="none"/>
                    </a:lnT>
                    <a:solidFill>
                      <a:srgbClr val="FFFFFF"/>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사과</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0.429</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0.429</a:t>
                      </a:r>
                      <a:endParaRPr sz="1100">
                        <a:latin typeface="Nanum Gothic"/>
                        <a:ea typeface="Nanum Gothic"/>
                        <a:cs typeface="Nanum Gothic"/>
                        <a:sym typeface="Nanum Gothic"/>
                      </a:endParaRPr>
                    </a:p>
                  </a:txBody>
                  <a:tcPr marT="0" marB="0" marR="0" marL="0" anchor="ctr">
                    <a:solidFill>
                      <a:srgbClr val="FFFFFF"/>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파인애플</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0.433</a:t>
                      </a:r>
                      <a:endParaRPr sz="1100">
                        <a:latin typeface="Nanum Gothic"/>
                        <a:ea typeface="Nanum Gothic"/>
                        <a:cs typeface="Nanum Gothic"/>
                        <a:sym typeface="Nanum Gothic"/>
                      </a:endParaRPr>
                    </a:p>
                  </a:txBody>
                  <a:tcPr marT="0" marB="0" marR="0" marL="0" anchor="ctr">
                    <a:solidFill>
                      <a:srgbClr val="FFFFFF"/>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딸기</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0.617</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0.617</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0.617</a:t>
                      </a:r>
                      <a:endParaRPr sz="1100">
                        <a:latin typeface="Nanum Gothic"/>
                        <a:ea typeface="Nanum Gothic"/>
                        <a:cs typeface="Nanum Gothic"/>
                        <a:sym typeface="Nanum Gothic"/>
                      </a:endParaRPr>
                    </a:p>
                  </a:txBody>
                  <a:tcPr marT="0" marB="0" marR="0" marL="0" anchor="ctr">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solidFill>
                      <a:srgbClr val="FFFFFF"/>
                    </a:solidFill>
                  </a:tcPr>
                </a:tc>
              </a:tr>
            </a:tbl>
          </a:graphicData>
        </a:graphic>
      </p:graphicFrame>
      <p:sp>
        <p:nvSpPr>
          <p:cNvPr id="781" name="Google Shape;781;p51"/>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graphicFrame>
        <p:nvGraphicFramePr>
          <p:cNvPr id="787" name="Google Shape;787;p52"/>
          <p:cNvGraphicFramePr/>
          <p:nvPr/>
        </p:nvGraphicFramePr>
        <p:xfrm>
          <a:off x="4343400" y="1245425"/>
          <a:ext cx="3000000" cy="3000000"/>
        </p:xfrm>
        <a:graphic>
          <a:graphicData uri="http://schemas.openxmlformats.org/drawingml/2006/table">
            <a:tbl>
              <a:tblPr>
                <a:noFill/>
                <a:tableStyleId>{7D92404A-E457-4911-A7B4-FA2796B5B991}</a:tableStyleId>
              </a:tblPr>
              <a:tblGrid>
                <a:gridCol w="1158500"/>
                <a:gridCol w="1158500"/>
                <a:gridCol w="1158500"/>
              </a:tblGrid>
              <a:tr h="267650">
                <a:tc>
                  <a:txBody>
                    <a:bodyPr/>
                    <a:lstStyle/>
                    <a:p>
                      <a:pPr indent="0" lvl="0" marL="0" rtl="0" algn="ctr">
                        <a:spcBef>
                          <a:spcPts val="0"/>
                        </a:spcBef>
                        <a:spcAft>
                          <a:spcPts val="0"/>
                        </a:spcAft>
                        <a:buNone/>
                      </a:pPr>
                      <a:r>
                        <a:rPr b="1" lang="en-US" sz="1200">
                          <a:latin typeface="Nanum Gothic"/>
                          <a:ea typeface="Nanum Gothic"/>
                          <a:cs typeface="Nanum Gothic"/>
                          <a:sym typeface="Nanum Gothic"/>
                        </a:rPr>
                        <a:t>노드</a:t>
                      </a:r>
                      <a:endParaRPr b="1"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US" sz="1200">
                          <a:latin typeface="Nanum Gothic"/>
                          <a:ea typeface="Nanum Gothic"/>
                          <a:cs typeface="Nanum Gothic"/>
                          <a:sym typeface="Nanum Gothic"/>
                        </a:rPr>
                        <a:t>이전 스코어</a:t>
                      </a:r>
                      <a:endParaRPr b="1"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US" sz="1200">
                          <a:latin typeface="Nanum Gothic"/>
                          <a:ea typeface="Nanum Gothic"/>
                          <a:cs typeface="Nanum Gothic"/>
                          <a:sym typeface="Nanum Gothic"/>
                        </a:rPr>
                        <a:t>현 스코어</a:t>
                      </a:r>
                      <a:endParaRPr b="1"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바나나</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200">
                          <a:latin typeface="Nanum Gothic"/>
                          <a:ea typeface="Nanum Gothic"/>
                          <a:cs typeface="Nanum Gothic"/>
                          <a:sym typeface="Nanum Gothic"/>
                        </a:rPr>
                        <a:t>1.039</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200">
                          <a:latin typeface="Nanum Gothic"/>
                          <a:ea typeface="Nanum Gothic"/>
                          <a:cs typeface="Nanum Gothic"/>
                          <a:sym typeface="Nanum Gothic"/>
                        </a:rPr>
                        <a:t>0.945</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사과</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200">
                          <a:solidFill>
                            <a:schemeClr val="dk1"/>
                          </a:solidFill>
                          <a:latin typeface="Nanum Gothic"/>
                          <a:ea typeface="Nanum Gothic"/>
                          <a:cs typeface="Nanum Gothic"/>
                          <a:sym typeface="Nanum Gothic"/>
                        </a:rPr>
                        <a:t>1.039</a:t>
                      </a:r>
                      <a:endParaRPr sz="1200">
                        <a:solidFill>
                          <a:schemeClr val="dk1"/>
                        </a:solidFill>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200">
                          <a:latin typeface="Nanum Gothic"/>
                          <a:ea typeface="Nanum Gothic"/>
                          <a:cs typeface="Nanum Gothic"/>
                          <a:sym typeface="Nanum Gothic"/>
                        </a:rPr>
                        <a:t>0.945</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파인애플</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200">
                          <a:solidFill>
                            <a:schemeClr val="dk1"/>
                          </a:solidFill>
                          <a:latin typeface="Nanum Gothic"/>
                          <a:ea typeface="Nanum Gothic"/>
                          <a:cs typeface="Nanum Gothic"/>
                          <a:sym typeface="Nanum Gothic"/>
                        </a:rPr>
                        <a:t>0.674</a:t>
                      </a:r>
                      <a:endParaRPr sz="1200">
                        <a:solidFill>
                          <a:schemeClr val="dk1"/>
                        </a:solidFill>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200">
                          <a:latin typeface="Nanum Gothic"/>
                          <a:ea typeface="Nanum Gothic"/>
                          <a:cs typeface="Nanum Gothic"/>
                          <a:sym typeface="Nanum Gothic"/>
                        </a:rPr>
                        <a:t>0.504</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67650">
                <a:tc>
                  <a:txBody>
                    <a:bodyPr/>
                    <a:lstStyle/>
                    <a:p>
                      <a:pPr indent="0" lvl="0" marL="0" rtl="0" algn="ctr">
                        <a:spcBef>
                          <a:spcPts val="0"/>
                        </a:spcBef>
                        <a:spcAft>
                          <a:spcPts val="0"/>
                        </a:spcAft>
                        <a:buNone/>
                      </a:pPr>
                      <a:r>
                        <a:rPr lang="en-US" sz="1200">
                          <a:latin typeface="Nanum Gothic"/>
                          <a:ea typeface="Nanum Gothic"/>
                          <a:cs typeface="Nanum Gothic"/>
                          <a:sym typeface="Nanum Gothic"/>
                        </a:rPr>
                        <a:t>딸기</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200">
                          <a:solidFill>
                            <a:schemeClr val="dk1"/>
                          </a:solidFill>
                          <a:latin typeface="Nanum Gothic"/>
                          <a:ea typeface="Nanum Gothic"/>
                          <a:cs typeface="Nanum Gothic"/>
                          <a:sym typeface="Nanum Gothic"/>
                        </a:rPr>
                        <a:t>1.248</a:t>
                      </a:r>
                      <a:endParaRPr sz="1200">
                        <a:solidFill>
                          <a:schemeClr val="dk1"/>
                        </a:solidFill>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200">
                          <a:latin typeface="Nanum Gothic"/>
                          <a:ea typeface="Nanum Gothic"/>
                          <a:cs typeface="Nanum Gothic"/>
                          <a:sym typeface="Nanum Gothic"/>
                        </a:rPr>
                        <a:t>1.606</a:t>
                      </a:r>
                      <a:endParaRPr sz="12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788" name="Google Shape;788;p52"/>
          <p:cNvSpPr/>
          <p:nvPr/>
        </p:nvSpPr>
        <p:spPr>
          <a:xfrm>
            <a:off x="4231700" y="2816150"/>
            <a:ext cx="3708600" cy="1692600"/>
          </a:xfrm>
          <a:prstGeom prst="wedgeRoundRectCallout">
            <a:avLst>
              <a:gd fmla="val 15575" name="adj1"/>
              <a:gd fmla="val -66691" name="adj2"/>
              <a:gd fmla="val 0" name="adj3"/>
            </a:avLst>
          </a:prstGeom>
          <a:solidFill>
            <a:srgbClr val="FFFFFF"/>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2"/>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Textrank 과정 : 행렬로 계산하기</a:t>
            </a:r>
            <a:endParaRPr/>
          </a:p>
        </p:txBody>
      </p:sp>
      <p:sp>
        <p:nvSpPr>
          <p:cNvPr id="790" name="Google Shape;790;p52"/>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p:txBody>
      </p:sp>
      <p:graphicFrame>
        <p:nvGraphicFramePr>
          <p:cNvPr id="791" name="Google Shape;791;p52"/>
          <p:cNvGraphicFramePr/>
          <p:nvPr/>
        </p:nvGraphicFramePr>
        <p:xfrm>
          <a:off x="4343400" y="2935775"/>
          <a:ext cx="3000000" cy="3000000"/>
        </p:xfrm>
        <a:graphic>
          <a:graphicData uri="http://schemas.openxmlformats.org/drawingml/2006/table">
            <a:tbl>
              <a:tblPr>
                <a:noFill/>
                <a:tableStyleId>{7D92404A-E457-4911-A7B4-FA2796B5B991}</a:tableStyleId>
              </a:tblPr>
              <a:tblGrid>
                <a:gridCol w="695100"/>
                <a:gridCol w="695100"/>
                <a:gridCol w="695100"/>
                <a:gridCol w="695100"/>
                <a:gridCol w="695100"/>
              </a:tblGrid>
              <a:tr h="293575">
                <a:tc>
                  <a:txBody>
                    <a:bodyPr/>
                    <a:lstStyle/>
                    <a:p>
                      <a:pPr indent="0" lvl="0" marL="0" rtl="0" algn="ctr">
                        <a:spcBef>
                          <a:spcPts val="0"/>
                        </a:spcBef>
                        <a:spcAft>
                          <a:spcPts val="0"/>
                        </a:spcAft>
                        <a:buNone/>
                      </a:pPr>
                      <a:r>
                        <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바나나</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사과</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파인애플</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딸기</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바나나</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0.519</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0.519</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사과</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0.519</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0.519</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파인애플</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0.674</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88325">
                <a:tc>
                  <a:txBody>
                    <a:bodyPr/>
                    <a:lstStyle/>
                    <a:p>
                      <a:pPr indent="0" lvl="0" marL="0" rtl="0" algn="ctr">
                        <a:spcBef>
                          <a:spcPts val="0"/>
                        </a:spcBef>
                        <a:spcAft>
                          <a:spcPts val="0"/>
                        </a:spcAft>
                        <a:buNone/>
                      </a:pPr>
                      <a:r>
                        <a:rPr lang="en-US" sz="1100">
                          <a:latin typeface="Nanum Gothic"/>
                          <a:ea typeface="Nanum Gothic"/>
                          <a:cs typeface="Nanum Gothic"/>
                          <a:sym typeface="Nanum Gothic"/>
                        </a:rPr>
                        <a:t>딸기</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0.416</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0.416</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0.416</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100">
                          <a:latin typeface="Nanum Gothic"/>
                          <a:ea typeface="Nanum Gothic"/>
                          <a:cs typeface="Nanum Gothic"/>
                          <a:sym typeface="Nanum Gothic"/>
                        </a:rPr>
                        <a:t>0</a:t>
                      </a:r>
                      <a:endParaRPr sz="1100">
                        <a:latin typeface="Nanum Gothic"/>
                        <a:ea typeface="Nanum Gothic"/>
                        <a:cs typeface="Nanum Gothic"/>
                        <a:sym typeface="Nanum Gothic"/>
                      </a:endParaRPr>
                    </a:p>
                  </a:txBody>
                  <a:tcPr marT="0" marB="0" marR="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792" name="Google Shape;792;p52"/>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793" name="Google Shape;793;p52"/>
          <p:cNvGrpSpPr/>
          <p:nvPr/>
        </p:nvGrpSpPr>
        <p:grpSpPr>
          <a:xfrm>
            <a:off x="598725" y="1309300"/>
            <a:ext cx="3369975" cy="2893150"/>
            <a:chOff x="923050" y="1309300"/>
            <a:chExt cx="3369975" cy="2893150"/>
          </a:xfrm>
        </p:grpSpPr>
        <p:sp>
          <p:nvSpPr>
            <p:cNvPr id="794" name="Google Shape;794;p52"/>
            <p:cNvSpPr/>
            <p:nvPr/>
          </p:nvSpPr>
          <p:spPr>
            <a:xfrm>
              <a:off x="923063" y="130930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anum Gothic"/>
                  <a:ea typeface="Nanum Gothic"/>
                  <a:cs typeface="Nanum Gothic"/>
                  <a:sym typeface="Nanum Gothic"/>
                </a:rPr>
                <a:t>바나나</a:t>
              </a:r>
              <a:endParaRPr>
                <a:latin typeface="Nanum Gothic"/>
                <a:ea typeface="Nanum Gothic"/>
                <a:cs typeface="Nanum Gothic"/>
                <a:sym typeface="Nanum Gothic"/>
              </a:endParaRPr>
            </a:p>
            <a:p>
              <a:pPr indent="0" lvl="0" marL="0" rtl="0" algn="ctr">
                <a:spcBef>
                  <a:spcPts val="0"/>
                </a:spcBef>
                <a:spcAft>
                  <a:spcPts val="0"/>
                </a:spcAft>
                <a:buNone/>
              </a:pPr>
              <a:r>
                <a:rPr lang="en-US" sz="1000">
                  <a:latin typeface="Nanum Gothic"/>
                  <a:ea typeface="Nanum Gothic"/>
                  <a:cs typeface="Nanum Gothic"/>
                  <a:sym typeface="Nanum Gothic"/>
                </a:rPr>
                <a:t>(1.082)</a:t>
              </a:r>
              <a:endParaRPr sz="1000">
                <a:latin typeface="Nanum Gothic"/>
                <a:ea typeface="Nanum Gothic"/>
                <a:cs typeface="Nanum Gothic"/>
                <a:sym typeface="Nanum Gothic"/>
              </a:endParaRPr>
            </a:p>
          </p:txBody>
        </p:sp>
        <p:sp>
          <p:nvSpPr>
            <p:cNvPr id="795" name="Google Shape;795;p52"/>
            <p:cNvSpPr/>
            <p:nvPr/>
          </p:nvSpPr>
          <p:spPr>
            <a:xfrm>
              <a:off x="3157225" y="130930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Nanum Gothic"/>
                  <a:ea typeface="Nanum Gothic"/>
                  <a:cs typeface="Nanum Gothic"/>
                  <a:sym typeface="Nanum Gothic"/>
                </a:rPr>
                <a:t>사과</a:t>
              </a:r>
              <a:endParaRPr>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(1.082)</a:t>
              </a:r>
              <a:endParaRPr/>
            </a:p>
          </p:txBody>
        </p:sp>
        <p:sp>
          <p:nvSpPr>
            <p:cNvPr id="796" name="Google Shape;796;p52"/>
            <p:cNvSpPr/>
            <p:nvPr/>
          </p:nvSpPr>
          <p:spPr>
            <a:xfrm>
              <a:off x="923050" y="306665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Nanum Gothic"/>
                  <a:ea typeface="Nanum Gothic"/>
                  <a:cs typeface="Nanum Gothic"/>
                  <a:sym typeface="Nanum Gothic"/>
                </a:rPr>
                <a:t>파인애플</a:t>
              </a:r>
              <a:endParaRPr sz="18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(0.666)</a:t>
              </a:r>
              <a:endParaRPr/>
            </a:p>
          </p:txBody>
        </p:sp>
        <p:sp>
          <p:nvSpPr>
            <p:cNvPr id="797" name="Google Shape;797;p52"/>
            <p:cNvSpPr/>
            <p:nvPr/>
          </p:nvSpPr>
          <p:spPr>
            <a:xfrm>
              <a:off x="3157213" y="306665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Nanum Gothic"/>
                  <a:ea typeface="Nanum Gothic"/>
                  <a:cs typeface="Nanum Gothic"/>
                  <a:sym typeface="Nanum Gothic"/>
                </a:rPr>
                <a:t>딸기</a:t>
              </a:r>
              <a:endParaRPr sz="18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(1.832)</a:t>
              </a:r>
              <a:endParaRPr/>
            </a:p>
          </p:txBody>
        </p:sp>
        <p:cxnSp>
          <p:nvCxnSpPr>
            <p:cNvPr id="798" name="Google Shape;798;p52"/>
            <p:cNvCxnSpPr>
              <a:stCxn id="794" idx="6"/>
              <a:endCxn id="795" idx="2"/>
            </p:cNvCxnSpPr>
            <p:nvPr/>
          </p:nvCxnSpPr>
          <p:spPr>
            <a:xfrm>
              <a:off x="2058863" y="1877200"/>
              <a:ext cx="1098300" cy="0"/>
            </a:xfrm>
            <a:prstGeom prst="straightConnector1">
              <a:avLst/>
            </a:prstGeom>
            <a:noFill/>
            <a:ln cap="flat" cmpd="sng" w="9525">
              <a:solidFill>
                <a:schemeClr val="dk2"/>
              </a:solidFill>
              <a:prstDash val="solid"/>
              <a:round/>
              <a:headEnd len="med" w="med" type="none"/>
              <a:tailEnd len="med" w="med" type="none"/>
            </a:ln>
          </p:spPr>
        </p:cxnSp>
        <p:cxnSp>
          <p:nvCxnSpPr>
            <p:cNvPr id="799" name="Google Shape;799;p52"/>
            <p:cNvCxnSpPr>
              <a:stCxn id="797" idx="0"/>
              <a:endCxn id="795" idx="4"/>
            </p:cNvCxnSpPr>
            <p:nvPr/>
          </p:nvCxnSpPr>
          <p:spPr>
            <a:xfrm rot="10800000">
              <a:off x="3725113" y="2445050"/>
              <a:ext cx="0" cy="621600"/>
            </a:xfrm>
            <a:prstGeom prst="straightConnector1">
              <a:avLst/>
            </a:prstGeom>
            <a:noFill/>
            <a:ln cap="flat" cmpd="sng" w="9525">
              <a:solidFill>
                <a:schemeClr val="dk2"/>
              </a:solidFill>
              <a:prstDash val="solid"/>
              <a:round/>
              <a:headEnd len="med" w="med" type="none"/>
              <a:tailEnd len="med" w="med" type="none"/>
            </a:ln>
          </p:spPr>
        </p:cxnSp>
        <p:cxnSp>
          <p:nvCxnSpPr>
            <p:cNvPr id="800" name="Google Shape;800;p52"/>
            <p:cNvCxnSpPr>
              <a:stCxn id="797" idx="1"/>
              <a:endCxn id="794" idx="5"/>
            </p:cNvCxnSpPr>
            <p:nvPr/>
          </p:nvCxnSpPr>
          <p:spPr>
            <a:xfrm rot="10800000">
              <a:off x="1892547" y="2278684"/>
              <a:ext cx="1431000" cy="954300"/>
            </a:xfrm>
            <a:prstGeom prst="straightConnector1">
              <a:avLst/>
            </a:prstGeom>
            <a:noFill/>
            <a:ln cap="flat" cmpd="sng" w="9525">
              <a:solidFill>
                <a:schemeClr val="dk2"/>
              </a:solidFill>
              <a:prstDash val="solid"/>
              <a:round/>
              <a:headEnd len="med" w="med" type="none"/>
              <a:tailEnd len="med" w="med" type="none"/>
            </a:ln>
          </p:spPr>
        </p:cxnSp>
        <p:cxnSp>
          <p:nvCxnSpPr>
            <p:cNvPr id="801" name="Google Shape;801;p52"/>
            <p:cNvCxnSpPr>
              <a:stCxn id="797" idx="2"/>
              <a:endCxn id="796" idx="6"/>
            </p:cNvCxnSpPr>
            <p:nvPr/>
          </p:nvCxnSpPr>
          <p:spPr>
            <a:xfrm rot="10800000">
              <a:off x="2058913" y="3634550"/>
              <a:ext cx="1098300" cy="0"/>
            </a:xfrm>
            <a:prstGeom prst="straightConnector1">
              <a:avLst/>
            </a:prstGeom>
            <a:noFill/>
            <a:ln cap="flat" cmpd="sng" w="9525">
              <a:solidFill>
                <a:schemeClr val="dk2"/>
              </a:solidFill>
              <a:prstDash val="solid"/>
              <a:round/>
              <a:headEnd len="med" w="med" type="none"/>
              <a:tailEnd len="med" w="med" type="none"/>
            </a:ln>
          </p:spPr>
        </p:cxnSp>
        <p:sp>
          <p:nvSpPr>
            <p:cNvPr id="802" name="Google Shape;802;p52"/>
            <p:cNvSpPr txBox="1"/>
            <p:nvPr/>
          </p:nvSpPr>
          <p:spPr>
            <a:xfrm>
              <a:off x="1981050" y="160810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0.541</a:t>
              </a:r>
              <a:endParaRPr sz="800">
                <a:latin typeface="Nanum Gothic"/>
                <a:ea typeface="Nanum Gothic"/>
                <a:cs typeface="Nanum Gothic"/>
                <a:sym typeface="Nanum Gothic"/>
              </a:endParaRPr>
            </a:p>
          </p:txBody>
        </p:sp>
        <p:sp>
          <p:nvSpPr>
            <p:cNvPr id="803" name="Google Shape;803;p52"/>
            <p:cNvSpPr txBox="1"/>
            <p:nvPr/>
          </p:nvSpPr>
          <p:spPr>
            <a:xfrm>
              <a:off x="3725125" y="28047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0.610</a:t>
              </a:r>
              <a:endParaRPr sz="800">
                <a:latin typeface="Nanum Gothic"/>
                <a:ea typeface="Nanum Gothic"/>
                <a:cs typeface="Nanum Gothic"/>
                <a:sym typeface="Nanum Gothic"/>
              </a:endParaRPr>
            </a:p>
          </p:txBody>
        </p:sp>
        <p:sp>
          <p:nvSpPr>
            <p:cNvPr id="804" name="Google Shape;804;p52"/>
            <p:cNvSpPr txBox="1"/>
            <p:nvPr/>
          </p:nvSpPr>
          <p:spPr>
            <a:xfrm>
              <a:off x="1892550" y="21229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0.541</a:t>
              </a:r>
              <a:endParaRPr sz="800">
                <a:latin typeface="Nanum Gothic"/>
                <a:ea typeface="Nanum Gothic"/>
                <a:cs typeface="Nanum Gothic"/>
                <a:sym typeface="Nanum Gothic"/>
              </a:endParaRPr>
            </a:p>
          </p:txBody>
        </p:sp>
        <p:sp>
          <p:nvSpPr>
            <p:cNvPr id="805" name="Google Shape;805;p52"/>
            <p:cNvSpPr txBox="1"/>
            <p:nvPr/>
          </p:nvSpPr>
          <p:spPr>
            <a:xfrm>
              <a:off x="2666825" y="33980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0.610</a:t>
              </a:r>
              <a:endParaRPr sz="800">
                <a:latin typeface="Nanum Gothic"/>
                <a:ea typeface="Nanum Gothic"/>
                <a:cs typeface="Nanum Gothic"/>
                <a:sym typeface="Nanum Gothic"/>
              </a:endParaRPr>
            </a:p>
          </p:txBody>
        </p:sp>
        <p:sp>
          <p:nvSpPr>
            <p:cNvPr id="806" name="Google Shape;806;p52"/>
            <p:cNvSpPr txBox="1"/>
            <p:nvPr/>
          </p:nvSpPr>
          <p:spPr>
            <a:xfrm>
              <a:off x="2665225" y="160810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0.541</a:t>
              </a:r>
              <a:endParaRPr sz="800">
                <a:latin typeface="Nanum Gothic"/>
                <a:ea typeface="Nanum Gothic"/>
                <a:cs typeface="Nanum Gothic"/>
                <a:sym typeface="Nanum Gothic"/>
              </a:endParaRPr>
            </a:p>
          </p:txBody>
        </p:sp>
        <p:sp>
          <p:nvSpPr>
            <p:cNvPr id="807" name="Google Shape;807;p52"/>
            <p:cNvSpPr txBox="1"/>
            <p:nvPr/>
          </p:nvSpPr>
          <p:spPr>
            <a:xfrm>
              <a:off x="3022250" y="2856375"/>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0.610</a:t>
              </a:r>
              <a:endParaRPr sz="800">
                <a:latin typeface="Nanum Gothic"/>
                <a:ea typeface="Nanum Gothic"/>
                <a:cs typeface="Nanum Gothic"/>
                <a:sym typeface="Nanum Gothic"/>
              </a:endParaRPr>
            </a:p>
          </p:txBody>
        </p:sp>
        <p:sp>
          <p:nvSpPr>
            <p:cNvPr id="808" name="Google Shape;808;p52"/>
            <p:cNvSpPr txBox="1"/>
            <p:nvPr/>
          </p:nvSpPr>
          <p:spPr>
            <a:xfrm>
              <a:off x="3725125" y="238830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0.541</a:t>
              </a:r>
              <a:endParaRPr sz="800">
                <a:latin typeface="Nanum Gothic"/>
                <a:ea typeface="Nanum Gothic"/>
                <a:cs typeface="Nanum Gothic"/>
                <a:sym typeface="Nanum Gothic"/>
              </a:endParaRPr>
            </a:p>
          </p:txBody>
        </p:sp>
        <p:sp>
          <p:nvSpPr>
            <p:cNvPr id="809" name="Google Shape;809;p52"/>
            <p:cNvSpPr txBox="1"/>
            <p:nvPr/>
          </p:nvSpPr>
          <p:spPr>
            <a:xfrm>
              <a:off x="1981050" y="3398050"/>
              <a:ext cx="4920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latin typeface="Nanum Gothic"/>
                  <a:ea typeface="Nanum Gothic"/>
                  <a:cs typeface="Nanum Gothic"/>
                  <a:sym typeface="Nanum Gothic"/>
                </a:rPr>
                <a:t>0.666</a:t>
              </a:r>
              <a:endParaRPr sz="800">
                <a:latin typeface="Nanum Gothic"/>
                <a:ea typeface="Nanum Gothic"/>
                <a:cs typeface="Nanum Gothic"/>
                <a:sym typeface="Nanum Gothic"/>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53"/>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Textrank 과정 : 계산 완료</a:t>
            </a:r>
            <a:endParaRPr/>
          </a:p>
        </p:txBody>
      </p:sp>
      <p:sp>
        <p:nvSpPr>
          <p:cNvPr id="816" name="Google Shape;816;p53"/>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Textrank</a:t>
            </a:r>
            <a:endParaRPr/>
          </a:p>
          <a:p>
            <a:pPr indent="0" lvl="0" marL="0" rtl="0" algn="l">
              <a:spcBef>
                <a:spcPts val="800"/>
              </a:spcBef>
              <a:spcAft>
                <a:spcPts val="0"/>
              </a:spcAft>
              <a:buNone/>
            </a:pPr>
            <a:r>
              <a:t/>
            </a:r>
            <a:endParaRPr/>
          </a:p>
        </p:txBody>
      </p:sp>
      <p:sp>
        <p:nvSpPr>
          <p:cNvPr id="817" name="Google Shape;817;p53"/>
          <p:cNvSpPr/>
          <p:nvPr/>
        </p:nvSpPr>
        <p:spPr>
          <a:xfrm>
            <a:off x="2887013" y="130930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anum Gothic"/>
                <a:ea typeface="Nanum Gothic"/>
                <a:cs typeface="Nanum Gothic"/>
                <a:sym typeface="Nanum Gothic"/>
              </a:rPr>
              <a:t>바나나</a:t>
            </a:r>
            <a:endParaRPr>
              <a:latin typeface="Nanum Gothic"/>
              <a:ea typeface="Nanum Gothic"/>
              <a:cs typeface="Nanum Gothic"/>
              <a:sym typeface="Nanum Gothic"/>
            </a:endParaRPr>
          </a:p>
          <a:p>
            <a:pPr indent="0" lvl="0" marL="0" rtl="0" algn="ctr">
              <a:spcBef>
                <a:spcPts val="0"/>
              </a:spcBef>
              <a:spcAft>
                <a:spcPts val="0"/>
              </a:spcAft>
              <a:buNone/>
            </a:pPr>
            <a:r>
              <a:rPr lang="en-US" sz="1000">
                <a:latin typeface="Nanum Gothic"/>
                <a:ea typeface="Nanum Gothic"/>
                <a:cs typeface="Nanum Gothic"/>
                <a:sym typeface="Nanum Gothic"/>
              </a:rPr>
              <a:t>(0.985)</a:t>
            </a:r>
            <a:endParaRPr sz="1000">
              <a:latin typeface="Nanum Gothic"/>
              <a:ea typeface="Nanum Gothic"/>
              <a:cs typeface="Nanum Gothic"/>
              <a:sym typeface="Nanum Gothic"/>
            </a:endParaRPr>
          </a:p>
        </p:txBody>
      </p:sp>
      <p:sp>
        <p:nvSpPr>
          <p:cNvPr id="818" name="Google Shape;818;p53"/>
          <p:cNvSpPr/>
          <p:nvPr/>
        </p:nvSpPr>
        <p:spPr>
          <a:xfrm>
            <a:off x="5121175" y="130930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Nanum Gothic"/>
                <a:ea typeface="Nanum Gothic"/>
                <a:cs typeface="Nanum Gothic"/>
                <a:sym typeface="Nanum Gothic"/>
              </a:rPr>
              <a:t>사과</a:t>
            </a:r>
            <a:endParaRPr>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(0.985)</a:t>
            </a:r>
            <a:endParaRPr/>
          </a:p>
        </p:txBody>
      </p:sp>
      <p:sp>
        <p:nvSpPr>
          <p:cNvPr id="819" name="Google Shape;819;p53"/>
          <p:cNvSpPr/>
          <p:nvPr/>
        </p:nvSpPr>
        <p:spPr>
          <a:xfrm>
            <a:off x="2887000" y="3066650"/>
            <a:ext cx="1135800" cy="11358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dk1"/>
                </a:solidFill>
                <a:latin typeface="Nanum Gothic"/>
                <a:ea typeface="Nanum Gothic"/>
                <a:cs typeface="Nanum Gothic"/>
                <a:sym typeface="Nanum Gothic"/>
              </a:rPr>
              <a:t>파인애플</a:t>
            </a:r>
            <a:endParaRPr>
              <a:solidFill>
                <a:schemeClr val="dk1"/>
              </a:solidFill>
              <a:latin typeface="Nanum Gothic"/>
              <a:ea typeface="Nanum Gothic"/>
              <a:cs typeface="Nanum Gothic"/>
              <a:sym typeface="Nanum Gothic"/>
            </a:endParaRPr>
          </a:p>
          <a:p>
            <a:pPr indent="0" lvl="0" marL="0" rtl="0" algn="ctr">
              <a:spcBef>
                <a:spcPts val="0"/>
              </a:spcBef>
              <a:spcAft>
                <a:spcPts val="0"/>
              </a:spcAft>
              <a:buNone/>
            </a:pPr>
            <a:r>
              <a:rPr lang="en-US" sz="1000">
                <a:solidFill>
                  <a:schemeClr val="dk1"/>
                </a:solidFill>
                <a:latin typeface="Nanum Gothic"/>
                <a:ea typeface="Nanum Gothic"/>
                <a:cs typeface="Nanum Gothic"/>
                <a:sym typeface="Nanum Gothic"/>
              </a:rPr>
              <a:t>(0.568)</a:t>
            </a:r>
            <a:endParaRPr/>
          </a:p>
        </p:txBody>
      </p:sp>
      <p:sp>
        <p:nvSpPr>
          <p:cNvPr id="820" name="Google Shape;820;p53"/>
          <p:cNvSpPr/>
          <p:nvPr/>
        </p:nvSpPr>
        <p:spPr>
          <a:xfrm>
            <a:off x="5121163" y="3066650"/>
            <a:ext cx="1135800" cy="1135800"/>
          </a:xfrm>
          <a:prstGeom prst="ellipse">
            <a:avLst/>
          </a:prstGeom>
          <a:solidFill>
            <a:srgbClr val="990000"/>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Nanum Gothic"/>
                <a:ea typeface="Nanum Gothic"/>
                <a:cs typeface="Nanum Gothic"/>
                <a:sym typeface="Nanum Gothic"/>
              </a:rPr>
              <a:t>딸기</a:t>
            </a:r>
            <a:endParaRPr>
              <a:solidFill>
                <a:srgbClr val="FFFFFF"/>
              </a:solidFill>
              <a:latin typeface="Nanum Gothic"/>
              <a:ea typeface="Nanum Gothic"/>
              <a:cs typeface="Nanum Gothic"/>
              <a:sym typeface="Nanum Gothic"/>
            </a:endParaRPr>
          </a:p>
          <a:p>
            <a:pPr indent="0" lvl="0" marL="0" rtl="0" algn="ctr">
              <a:spcBef>
                <a:spcPts val="0"/>
              </a:spcBef>
              <a:spcAft>
                <a:spcPts val="0"/>
              </a:spcAft>
              <a:buNone/>
            </a:pPr>
            <a:r>
              <a:rPr lang="en-US" sz="1000">
                <a:solidFill>
                  <a:srgbClr val="FFFFFF"/>
                </a:solidFill>
                <a:latin typeface="Nanum Gothic"/>
                <a:ea typeface="Nanum Gothic"/>
                <a:cs typeface="Nanum Gothic"/>
                <a:sym typeface="Nanum Gothic"/>
              </a:rPr>
              <a:t>(1.462)</a:t>
            </a:r>
            <a:endParaRPr>
              <a:solidFill>
                <a:srgbClr val="FFFFFF"/>
              </a:solidFill>
            </a:endParaRPr>
          </a:p>
        </p:txBody>
      </p:sp>
      <p:cxnSp>
        <p:nvCxnSpPr>
          <p:cNvPr id="821" name="Google Shape;821;p53"/>
          <p:cNvCxnSpPr>
            <a:stCxn id="817" idx="6"/>
            <a:endCxn id="818" idx="2"/>
          </p:cNvCxnSpPr>
          <p:nvPr/>
        </p:nvCxnSpPr>
        <p:spPr>
          <a:xfrm>
            <a:off x="4022813" y="1877200"/>
            <a:ext cx="1098300" cy="0"/>
          </a:xfrm>
          <a:prstGeom prst="straightConnector1">
            <a:avLst/>
          </a:prstGeom>
          <a:noFill/>
          <a:ln cap="flat" cmpd="sng" w="9525">
            <a:solidFill>
              <a:schemeClr val="dk2"/>
            </a:solidFill>
            <a:prstDash val="solid"/>
            <a:round/>
            <a:headEnd len="med" w="med" type="none"/>
            <a:tailEnd len="med" w="med" type="none"/>
          </a:ln>
        </p:spPr>
      </p:cxnSp>
      <p:cxnSp>
        <p:nvCxnSpPr>
          <p:cNvPr id="822" name="Google Shape;822;p53"/>
          <p:cNvCxnSpPr>
            <a:stCxn id="820" idx="0"/>
            <a:endCxn id="818" idx="4"/>
          </p:cNvCxnSpPr>
          <p:nvPr/>
        </p:nvCxnSpPr>
        <p:spPr>
          <a:xfrm rot="10800000">
            <a:off x="5689063" y="2445050"/>
            <a:ext cx="0" cy="621600"/>
          </a:xfrm>
          <a:prstGeom prst="straightConnector1">
            <a:avLst/>
          </a:prstGeom>
          <a:noFill/>
          <a:ln cap="flat" cmpd="sng" w="9525">
            <a:solidFill>
              <a:schemeClr val="dk2"/>
            </a:solidFill>
            <a:prstDash val="solid"/>
            <a:round/>
            <a:headEnd len="med" w="med" type="none"/>
            <a:tailEnd len="med" w="med" type="none"/>
          </a:ln>
        </p:spPr>
      </p:cxnSp>
      <p:cxnSp>
        <p:nvCxnSpPr>
          <p:cNvPr id="823" name="Google Shape;823;p53"/>
          <p:cNvCxnSpPr>
            <a:stCxn id="820" idx="1"/>
            <a:endCxn id="817" idx="5"/>
          </p:cNvCxnSpPr>
          <p:nvPr/>
        </p:nvCxnSpPr>
        <p:spPr>
          <a:xfrm rot="10800000">
            <a:off x="3856497" y="2278684"/>
            <a:ext cx="1431000" cy="954300"/>
          </a:xfrm>
          <a:prstGeom prst="straightConnector1">
            <a:avLst/>
          </a:prstGeom>
          <a:noFill/>
          <a:ln cap="flat" cmpd="sng" w="9525">
            <a:solidFill>
              <a:schemeClr val="dk2"/>
            </a:solidFill>
            <a:prstDash val="solid"/>
            <a:round/>
            <a:headEnd len="med" w="med" type="none"/>
            <a:tailEnd len="med" w="med" type="none"/>
          </a:ln>
        </p:spPr>
      </p:cxnSp>
      <p:cxnSp>
        <p:nvCxnSpPr>
          <p:cNvPr id="824" name="Google Shape;824;p53"/>
          <p:cNvCxnSpPr>
            <a:stCxn id="820" idx="2"/>
            <a:endCxn id="819" idx="6"/>
          </p:cNvCxnSpPr>
          <p:nvPr/>
        </p:nvCxnSpPr>
        <p:spPr>
          <a:xfrm rot="10800000">
            <a:off x="4022863" y="3634550"/>
            <a:ext cx="1098300" cy="0"/>
          </a:xfrm>
          <a:prstGeom prst="straightConnector1">
            <a:avLst/>
          </a:prstGeom>
          <a:noFill/>
          <a:ln cap="flat" cmpd="sng" w="9525">
            <a:solidFill>
              <a:schemeClr val="dk2"/>
            </a:solidFill>
            <a:prstDash val="solid"/>
            <a:round/>
            <a:headEnd len="med" w="med" type="none"/>
            <a:tailEnd len="med" w="med" type="none"/>
          </a:ln>
        </p:spPr>
      </p:cxnSp>
      <p:sp>
        <p:nvSpPr>
          <p:cNvPr id="825" name="Google Shape;825;p53"/>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460800" y="273850"/>
            <a:ext cx="82224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통계</a:t>
            </a:r>
            <a:r>
              <a:rPr lang="en-US"/>
              <a:t>적 접근</a:t>
            </a:r>
            <a:endParaRPr/>
          </a:p>
        </p:txBody>
      </p:sp>
      <p:sp>
        <p:nvSpPr>
          <p:cNvPr id="171" name="Google Shape;171;p18"/>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Clr>
                <a:schemeClr val="dk1"/>
              </a:buClr>
              <a:buSzPts val="1100"/>
              <a:buFont typeface="Arial"/>
              <a:buNone/>
            </a:pPr>
            <a:r>
              <a:rPr lang="en-US"/>
              <a:t>핵심키워드 추출</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172" name="Google Shape;172;p18"/>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173" name="Google Shape;173;p18"/>
          <p:cNvGrpSpPr/>
          <p:nvPr/>
        </p:nvGrpSpPr>
        <p:grpSpPr>
          <a:xfrm>
            <a:off x="537075" y="817423"/>
            <a:ext cx="3690404" cy="3719452"/>
            <a:chOff x="317299" y="1046025"/>
            <a:chExt cx="3891600" cy="3719452"/>
          </a:xfrm>
        </p:grpSpPr>
        <p:sp>
          <p:nvSpPr>
            <p:cNvPr id="174" name="Google Shape;174;p18"/>
            <p:cNvSpPr/>
            <p:nvPr/>
          </p:nvSpPr>
          <p:spPr>
            <a:xfrm>
              <a:off x="317299" y="1602577"/>
              <a:ext cx="3891600" cy="3162900"/>
            </a:xfrm>
            <a:prstGeom prst="roundRect">
              <a:avLst>
                <a:gd fmla="val 4432" name="adj"/>
              </a:avLst>
            </a:prstGeom>
            <a:solidFill>
              <a:srgbClr val="F3F3F3"/>
            </a:soli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Gothic A1 Light"/>
                <a:buChar char="●"/>
              </a:pPr>
              <a:r>
                <a:rPr lang="en-US">
                  <a:latin typeface="Gothic A1 Light"/>
                  <a:ea typeface="Gothic A1 Light"/>
                  <a:cs typeface="Gothic A1 Light"/>
                  <a:sym typeface="Gothic A1 Light"/>
                </a:rPr>
                <a:t>단어의 등장 </a:t>
              </a:r>
              <a:r>
                <a:rPr lang="en-US" u="sng">
                  <a:latin typeface="Gothic A1 Light"/>
                  <a:ea typeface="Gothic A1 Light"/>
                  <a:cs typeface="Gothic A1 Light"/>
                  <a:sym typeface="Gothic A1 Light"/>
                </a:rPr>
                <a:t>빈도를 활용</a:t>
              </a:r>
              <a:r>
                <a:rPr lang="en-US">
                  <a:latin typeface="Gothic A1 Light"/>
                  <a:ea typeface="Gothic A1 Light"/>
                  <a:cs typeface="Gothic A1 Light"/>
                  <a:sym typeface="Gothic A1 Light"/>
                </a:rPr>
                <a:t>하여 </a:t>
              </a:r>
              <a:r>
                <a:rPr lang="en-US" u="sng">
                  <a:latin typeface="Gothic A1 Light"/>
                  <a:ea typeface="Gothic A1 Light"/>
                  <a:cs typeface="Gothic A1 Light"/>
                  <a:sym typeface="Gothic A1 Light"/>
                </a:rPr>
                <a:t>중요 단어를 추출</a:t>
              </a:r>
              <a:endParaRPr u="sng">
                <a:latin typeface="Gothic A1 Light"/>
                <a:ea typeface="Gothic A1 Light"/>
                <a:cs typeface="Gothic A1 Light"/>
                <a:sym typeface="Gothic A1 Light"/>
              </a:endParaRPr>
            </a:p>
            <a:p>
              <a:pPr indent="0" lvl="0" marL="457200" rtl="0" algn="l">
                <a:spcBef>
                  <a:spcPts val="0"/>
                </a:spcBef>
                <a:spcAft>
                  <a:spcPts val="0"/>
                </a:spcAft>
                <a:buNone/>
              </a:pPr>
              <a:r>
                <a:t/>
              </a:r>
              <a:endParaRPr>
                <a:latin typeface="Gothic A1 Light"/>
                <a:ea typeface="Gothic A1 Light"/>
                <a:cs typeface="Gothic A1 Light"/>
                <a:sym typeface="Gothic A1 Light"/>
              </a:endParaRPr>
            </a:p>
            <a:p>
              <a:pPr indent="-317500" lvl="0" marL="457200" rtl="0" algn="l">
                <a:spcBef>
                  <a:spcPts val="0"/>
                </a:spcBef>
                <a:spcAft>
                  <a:spcPts val="0"/>
                </a:spcAft>
                <a:buSzPts val="1400"/>
                <a:buFont typeface="Gothic A1 Light"/>
                <a:buChar char="●"/>
              </a:pPr>
              <a:r>
                <a:rPr lang="en-US">
                  <a:latin typeface="Gothic A1 Light"/>
                  <a:ea typeface="Gothic A1 Light"/>
                  <a:cs typeface="Gothic A1 Light"/>
                  <a:sym typeface="Gothic A1 Light"/>
                </a:rPr>
                <a:t>단어 빈도 접근 방식은 문서를 단순한 </a:t>
              </a:r>
              <a:r>
                <a:rPr lang="en-US" u="sng">
                  <a:latin typeface="Gothic A1 Light"/>
                  <a:ea typeface="Gothic A1 Light"/>
                  <a:cs typeface="Gothic A1 Light"/>
                  <a:sym typeface="Gothic A1 Light"/>
                </a:rPr>
                <a:t>단어 모음으로 간주</a:t>
              </a:r>
              <a:endParaRPr u="sng">
                <a:latin typeface="Gothic A1 Light"/>
                <a:ea typeface="Gothic A1 Light"/>
                <a:cs typeface="Gothic A1 Light"/>
                <a:sym typeface="Gothic A1 Light"/>
              </a:endParaRPr>
            </a:p>
            <a:p>
              <a:pPr indent="0" lvl="0" marL="457200" rtl="0" algn="l">
                <a:spcBef>
                  <a:spcPts val="0"/>
                </a:spcBef>
                <a:spcAft>
                  <a:spcPts val="0"/>
                </a:spcAft>
                <a:buNone/>
              </a:pPr>
              <a:r>
                <a:t/>
              </a:r>
              <a:endParaRPr>
                <a:latin typeface="Gothic A1 Light"/>
                <a:ea typeface="Gothic A1 Light"/>
                <a:cs typeface="Gothic A1 Light"/>
                <a:sym typeface="Gothic A1 Light"/>
              </a:endParaRPr>
            </a:p>
            <a:p>
              <a:pPr indent="-317500" lvl="0" marL="457200" rtl="0" algn="l">
                <a:spcBef>
                  <a:spcPts val="0"/>
                </a:spcBef>
                <a:spcAft>
                  <a:spcPts val="0"/>
                </a:spcAft>
                <a:buSzPts val="1400"/>
                <a:buFont typeface="Gothic A1 Light"/>
                <a:buChar char="●"/>
              </a:pPr>
              <a:r>
                <a:rPr lang="en-US">
                  <a:latin typeface="Gothic A1 Light"/>
                  <a:ea typeface="Gothic A1 Light"/>
                  <a:cs typeface="Gothic A1 Light"/>
                  <a:sym typeface="Gothic A1 Light"/>
                </a:rPr>
                <a:t>단어의 의미, 구조, 문법 및 단어 순서를 고려하지 않음</a:t>
              </a:r>
              <a:endParaRPr>
                <a:latin typeface="Gothic A1 Light"/>
                <a:ea typeface="Gothic A1 Light"/>
                <a:cs typeface="Gothic A1 Light"/>
                <a:sym typeface="Gothic A1 Light"/>
              </a:endParaRPr>
            </a:p>
          </p:txBody>
        </p:sp>
        <p:sp>
          <p:nvSpPr>
            <p:cNvPr id="175" name="Google Shape;175;p18"/>
            <p:cNvSpPr txBox="1"/>
            <p:nvPr/>
          </p:nvSpPr>
          <p:spPr>
            <a:xfrm>
              <a:off x="1182500" y="1046025"/>
              <a:ext cx="2161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Gothic A1"/>
                  <a:ea typeface="Gothic A1"/>
                  <a:cs typeface="Gothic A1"/>
                  <a:sym typeface="Gothic A1"/>
                </a:rPr>
                <a:t>단어빈도</a:t>
              </a:r>
              <a:endParaRPr b="1" sz="1800">
                <a:latin typeface="Gothic A1"/>
                <a:ea typeface="Gothic A1"/>
                <a:cs typeface="Gothic A1"/>
                <a:sym typeface="Gothic A1"/>
              </a:endParaRPr>
            </a:p>
          </p:txBody>
        </p:sp>
      </p:grpSp>
      <p:grpSp>
        <p:nvGrpSpPr>
          <p:cNvPr id="176" name="Google Shape;176;p18"/>
          <p:cNvGrpSpPr/>
          <p:nvPr/>
        </p:nvGrpSpPr>
        <p:grpSpPr>
          <a:xfrm>
            <a:off x="4916125" y="817425"/>
            <a:ext cx="3690404" cy="3719424"/>
            <a:chOff x="4935089" y="1046027"/>
            <a:chExt cx="3891600" cy="3719424"/>
          </a:xfrm>
        </p:grpSpPr>
        <p:sp>
          <p:nvSpPr>
            <p:cNvPr id="177" name="Google Shape;177;p18"/>
            <p:cNvSpPr/>
            <p:nvPr/>
          </p:nvSpPr>
          <p:spPr>
            <a:xfrm>
              <a:off x="4935089" y="1602551"/>
              <a:ext cx="3891600" cy="3162900"/>
            </a:xfrm>
            <a:prstGeom prst="roundRect">
              <a:avLst>
                <a:gd fmla="val 4432" name="adj"/>
              </a:avLst>
            </a:prstGeom>
            <a:solidFill>
              <a:srgbClr val="F3F3F3"/>
            </a:soli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Gothic A1 Light"/>
                <a:buChar char="●"/>
              </a:pPr>
              <a:r>
                <a:rPr lang="en-US">
                  <a:latin typeface="Gothic A1 Light"/>
                  <a:ea typeface="Gothic A1 Light"/>
                  <a:cs typeface="Gothic A1 Light"/>
                  <a:sym typeface="Gothic A1 Light"/>
                </a:rPr>
                <a:t>단어의 의미구조를 이해하기 위해서 N-gram과 같은 통계기법을 활용하여 연어나 동시발생 단어를 하나의 단어로 처리 할 수 있음</a:t>
              </a:r>
              <a:endParaRPr>
                <a:latin typeface="Gothic A1 Light"/>
                <a:ea typeface="Gothic A1 Light"/>
                <a:cs typeface="Gothic A1 Light"/>
                <a:sym typeface="Gothic A1 Light"/>
              </a:endParaRPr>
            </a:p>
            <a:p>
              <a:pPr indent="0" lvl="0" marL="457200" rtl="0" algn="l">
                <a:spcBef>
                  <a:spcPts val="0"/>
                </a:spcBef>
                <a:spcAft>
                  <a:spcPts val="0"/>
                </a:spcAft>
                <a:buNone/>
              </a:pPr>
              <a:r>
                <a:t/>
              </a:r>
              <a:endParaRPr>
                <a:latin typeface="Gothic A1 Light"/>
                <a:ea typeface="Gothic A1 Light"/>
                <a:cs typeface="Gothic A1 Light"/>
                <a:sym typeface="Gothic A1 Light"/>
              </a:endParaRPr>
            </a:p>
            <a:p>
              <a:pPr indent="-317500" lvl="0" marL="457200" rtl="0" algn="l">
                <a:spcBef>
                  <a:spcPts val="0"/>
                </a:spcBef>
                <a:spcAft>
                  <a:spcPts val="0"/>
                </a:spcAft>
                <a:buSzPts val="1400"/>
                <a:buFont typeface="Gothic A1 Light"/>
                <a:buChar char="●"/>
              </a:pPr>
              <a:r>
                <a:rPr lang="en-US" u="sng">
                  <a:latin typeface="Gothic A1 Light"/>
                  <a:ea typeface="Gothic A1 Light"/>
                  <a:cs typeface="Gothic A1 Light"/>
                  <a:sym typeface="Gothic A1 Light"/>
                </a:rPr>
                <a:t>연어는 연이어 함께 자주 등장하는 단어 묶음</a:t>
              </a:r>
              <a:r>
                <a:rPr lang="en-US">
                  <a:latin typeface="Gothic A1 Light"/>
                  <a:ea typeface="Gothic A1 Light"/>
                  <a:cs typeface="Gothic A1 Light"/>
                  <a:sym typeface="Gothic A1 Light"/>
                </a:rPr>
                <a:t>. 예, “고객 서비스"</a:t>
              </a:r>
              <a:endParaRPr>
                <a:latin typeface="Gothic A1 Light"/>
                <a:ea typeface="Gothic A1 Light"/>
                <a:cs typeface="Gothic A1 Light"/>
                <a:sym typeface="Gothic A1 Light"/>
              </a:endParaRPr>
            </a:p>
            <a:p>
              <a:pPr indent="0" lvl="0" marL="457200" rtl="0" algn="l">
                <a:spcBef>
                  <a:spcPts val="0"/>
                </a:spcBef>
                <a:spcAft>
                  <a:spcPts val="0"/>
                </a:spcAft>
                <a:buNone/>
              </a:pPr>
              <a:r>
                <a:t/>
              </a:r>
              <a:endParaRPr>
                <a:latin typeface="Gothic A1 Light"/>
                <a:ea typeface="Gothic A1 Light"/>
                <a:cs typeface="Gothic A1 Light"/>
                <a:sym typeface="Gothic A1 Light"/>
              </a:endParaRPr>
            </a:p>
            <a:p>
              <a:pPr indent="-317500" lvl="0" marL="457200" rtl="0" algn="l">
                <a:spcBef>
                  <a:spcPts val="0"/>
                </a:spcBef>
                <a:spcAft>
                  <a:spcPts val="0"/>
                </a:spcAft>
                <a:buSzPts val="1400"/>
                <a:buFont typeface="Gothic A1 Light"/>
                <a:buChar char="●"/>
              </a:pPr>
              <a:r>
                <a:rPr lang="en-US">
                  <a:latin typeface="Gothic A1 Light"/>
                  <a:ea typeface="Gothic A1 Light"/>
                  <a:cs typeface="Gothic A1 Light"/>
                  <a:sym typeface="Gothic A1 Light"/>
                </a:rPr>
                <a:t>동시 발생(co-occurrence)은 </a:t>
              </a:r>
              <a:r>
                <a:rPr lang="en-US" u="sng">
                  <a:latin typeface="Gothic A1 Light"/>
                  <a:ea typeface="Gothic A1 Light"/>
                  <a:cs typeface="Gothic A1 Light"/>
                  <a:sym typeface="Gothic A1 Light"/>
                </a:rPr>
                <a:t>동일 코퍼스 내에 함께 등장하는 단어 </a:t>
              </a:r>
              <a:r>
                <a:rPr lang="en-US">
                  <a:latin typeface="Gothic A1 Light"/>
                  <a:ea typeface="Gothic A1 Light"/>
                  <a:cs typeface="Gothic A1 Light"/>
                  <a:sym typeface="Gothic A1 Light"/>
                </a:rPr>
                <a:t>묶음. 연어와 다르게 반드시 단어가 인접할 필요 없음.</a:t>
              </a:r>
              <a:endParaRPr>
                <a:latin typeface="Gothic A1 Light"/>
                <a:ea typeface="Gothic A1 Light"/>
                <a:cs typeface="Gothic A1 Light"/>
                <a:sym typeface="Gothic A1 Light"/>
              </a:endParaRPr>
            </a:p>
          </p:txBody>
        </p:sp>
        <p:sp>
          <p:nvSpPr>
            <p:cNvPr id="178" name="Google Shape;178;p18"/>
            <p:cNvSpPr txBox="1"/>
            <p:nvPr/>
          </p:nvSpPr>
          <p:spPr>
            <a:xfrm>
              <a:off x="5262016" y="1046027"/>
              <a:ext cx="3237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Gothic A1"/>
                  <a:ea typeface="Gothic A1"/>
                  <a:cs typeface="Gothic A1"/>
                  <a:sym typeface="Gothic A1"/>
                </a:rPr>
                <a:t>연어 / 동시발생</a:t>
              </a:r>
              <a:endParaRPr b="1" sz="1800">
                <a:latin typeface="Gothic A1"/>
                <a:ea typeface="Gothic A1"/>
                <a:cs typeface="Gothic A1"/>
                <a:sym typeface="Gothic A1"/>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19"/>
          <p:cNvSpPr txBox="1"/>
          <p:nvPr>
            <p:ph type="ctrTitle"/>
          </p:nvPr>
        </p:nvSpPr>
        <p:spPr>
          <a:xfrm>
            <a:off x="1143000" y="1953850"/>
            <a:ext cx="6858000" cy="1044300"/>
          </a:xfrm>
          <a:prstGeom prst="rect">
            <a:avLst/>
          </a:prstGeom>
        </p:spPr>
        <p:txBody>
          <a:bodyPr anchorCtr="0" anchor="ctr" bIns="17125" lIns="34275" spcFirstLastPara="1" rIns="34275" wrap="square" tIns="17125">
            <a:noAutofit/>
          </a:bodyPr>
          <a:lstStyle/>
          <a:p>
            <a:pPr indent="0" lvl="0" marL="0" rtl="0" algn="ctr">
              <a:spcBef>
                <a:spcPts val="0"/>
              </a:spcBef>
              <a:spcAft>
                <a:spcPts val="0"/>
              </a:spcAft>
              <a:buNone/>
            </a:pPr>
            <a:r>
              <a:rPr lang="en-US"/>
              <a:t>TF-IDF</a:t>
            </a:r>
            <a:r>
              <a:rPr lang="en-US"/>
              <a:t> 활용 핵</a:t>
            </a:r>
            <a:r>
              <a:rPr lang="en-US"/>
              <a:t>심 </a:t>
            </a:r>
            <a:r>
              <a:rPr lang="en-US"/>
              <a:t>키워드 추출</a:t>
            </a:r>
            <a:endParaRPr sz="1800">
              <a:latin typeface="Gothic A1 Thin"/>
              <a:ea typeface="Gothic A1 Thin"/>
              <a:cs typeface="Gothic A1 Thin"/>
              <a:sym typeface="Gothic A1 Thin"/>
            </a:endParaRPr>
          </a:p>
        </p:txBody>
      </p:sp>
      <p:sp>
        <p:nvSpPr>
          <p:cNvPr id="185" name="Google Shape;185;p19"/>
          <p:cNvSpPr txBox="1"/>
          <p:nvPr>
            <p:ph idx="1" type="subTitle"/>
          </p:nvPr>
        </p:nvSpPr>
        <p:spPr>
          <a:xfrm>
            <a:off x="1142999" y="3169453"/>
            <a:ext cx="6858000" cy="458100"/>
          </a:xfrm>
          <a:prstGeom prst="rect">
            <a:avLst/>
          </a:prstGeom>
        </p:spPr>
        <p:txBody>
          <a:bodyPr anchorCtr="0" anchor="t" bIns="45700" lIns="91425" spcFirstLastPara="1" rIns="91425" wrap="square" tIns="45700">
            <a:noAutofit/>
          </a:bodyPr>
          <a:lstStyle/>
          <a:p>
            <a:pPr indent="0" lvl="0" marL="0" rtl="0" algn="ctr">
              <a:spcBef>
                <a:spcPts val="800"/>
              </a:spcBef>
              <a:spcAft>
                <a:spcPts val="0"/>
              </a:spcAft>
              <a:buNone/>
            </a:pPr>
            <a:r>
              <a:rPr lang="en-US"/>
              <a:t>핵심 키워드 추출 (Keyword Extraction)</a:t>
            </a:r>
            <a:endParaRPr/>
          </a:p>
          <a:p>
            <a:pPr indent="0" lvl="0" marL="0" rtl="0" algn="ctr">
              <a:spcBef>
                <a:spcPts val="800"/>
              </a:spcBef>
              <a:spcAft>
                <a:spcPts val="0"/>
              </a:spcAft>
              <a:buNone/>
            </a:pPr>
            <a:r>
              <a:t/>
            </a:r>
            <a:endParaRPr/>
          </a:p>
        </p:txBody>
      </p:sp>
      <p:sp>
        <p:nvSpPr>
          <p:cNvPr id="186" name="Google Shape;186;p19"/>
          <p:cNvSpPr txBox="1"/>
          <p:nvPr>
            <p:ph idx="4294967295"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TF-IDF</a:t>
            </a:r>
            <a:endParaRPr/>
          </a:p>
        </p:txBody>
      </p:sp>
      <p:sp>
        <p:nvSpPr>
          <p:cNvPr id="193" name="Google Shape;193;p20"/>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TF-IDF</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94" name="Google Shape;194;p20"/>
          <p:cNvPicPr preferRelativeResize="0"/>
          <p:nvPr/>
        </p:nvPicPr>
        <p:blipFill>
          <a:blip r:embed="rId3">
            <a:alphaModFix/>
          </a:blip>
          <a:stretch>
            <a:fillRect/>
          </a:stretch>
        </p:blipFill>
        <p:spPr>
          <a:xfrm>
            <a:off x="3186113" y="1027897"/>
            <a:ext cx="2771775" cy="247650"/>
          </a:xfrm>
          <a:prstGeom prst="rect">
            <a:avLst/>
          </a:prstGeom>
          <a:noFill/>
          <a:ln>
            <a:noFill/>
          </a:ln>
        </p:spPr>
      </p:pic>
      <p:graphicFrame>
        <p:nvGraphicFramePr>
          <p:cNvPr id="195" name="Google Shape;195;p20"/>
          <p:cNvGraphicFramePr/>
          <p:nvPr/>
        </p:nvGraphicFramePr>
        <p:xfrm>
          <a:off x="1799788" y="1465325"/>
          <a:ext cx="3000000" cy="3000000"/>
        </p:xfrm>
        <a:graphic>
          <a:graphicData uri="http://schemas.openxmlformats.org/drawingml/2006/table">
            <a:tbl>
              <a:tblPr>
                <a:noFill/>
                <a:tableStyleId>{7D92404A-E457-4911-A7B4-FA2796B5B991}</a:tableStyleId>
              </a:tblPr>
              <a:tblGrid>
                <a:gridCol w="1262250"/>
                <a:gridCol w="4282100"/>
              </a:tblGrid>
              <a:tr h="246975">
                <a:tc>
                  <a:txBody>
                    <a:bodyPr/>
                    <a:lstStyle/>
                    <a:p>
                      <a:pPr indent="0" lvl="0" marL="0" rtl="0" algn="l">
                        <a:spcBef>
                          <a:spcPts val="0"/>
                        </a:spcBef>
                        <a:spcAft>
                          <a:spcPts val="0"/>
                        </a:spcAft>
                        <a:buNone/>
                      </a:pPr>
                      <a:r>
                        <a:rPr lang="en-US" sz="1200">
                          <a:latin typeface="Nanum Gothic"/>
                          <a:ea typeface="Nanum Gothic"/>
                          <a:cs typeface="Nanum Gothic"/>
                          <a:sym typeface="Nanum Gothic"/>
                        </a:rPr>
                        <a:t>tf(d,t)</a:t>
                      </a:r>
                      <a:endParaRPr sz="1200">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US" sz="1200">
                          <a:latin typeface="Nanum Gothic"/>
                          <a:ea typeface="Nanum Gothic"/>
                          <a:cs typeface="Nanum Gothic"/>
                          <a:sym typeface="Nanum Gothic"/>
                        </a:rPr>
                        <a:t>특정 문서 d에서의 특정 단어 t의 등장 횟수</a:t>
                      </a:r>
                      <a:endParaRPr sz="1200">
                        <a:latin typeface="Nanum Gothic"/>
                        <a:ea typeface="Nanum Gothic"/>
                        <a:cs typeface="Nanum Gothic"/>
                        <a:sym typeface="Nanum Gothic"/>
                      </a:endParaRPr>
                    </a:p>
                  </a:txBody>
                  <a:tcPr marT="91425" marB="91425" marR="91425" marL="91425"/>
                </a:tc>
              </a:tr>
              <a:tr h="246975">
                <a:tc>
                  <a:txBody>
                    <a:bodyPr/>
                    <a:lstStyle/>
                    <a:p>
                      <a:pPr indent="0" lvl="0" marL="0" rtl="0" algn="l">
                        <a:spcBef>
                          <a:spcPts val="0"/>
                        </a:spcBef>
                        <a:spcAft>
                          <a:spcPts val="0"/>
                        </a:spcAft>
                        <a:buNone/>
                      </a:pPr>
                      <a:r>
                        <a:rPr lang="en-US" sz="1200">
                          <a:latin typeface="Nanum Gothic"/>
                          <a:ea typeface="Nanum Gothic"/>
                          <a:cs typeface="Nanum Gothic"/>
                          <a:sym typeface="Nanum Gothic"/>
                        </a:rPr>
                        <a:t>df(t)</a:t>
                      </a:r>
                      <a:endParaRPr sz="1200">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US" sz="1200">
                          <a:latin typeface="Nanum Gothic"/>
                          <a:ea typeface="Nanum Gothic"/>
                          <a:cs typeface="Nanum Gothic"/>
                          <a:sym typeface="Nanum Gothic"/>
                        </a:rPr>
                        <a:t>특정 단어 t가 등장한 문서의 수</a:t>
                      </a:r>
                      <a:endParaRPr sz="1200">
                        <a:latin typeface="Nanum Gothic"/>
                        <a:ea typeface="Nanum Gothic"/>
                        <a:cs typeface="Nanum Gothic"/>
                        <a:sym typeface="Nanum Gothic"/>
                      </a:endParaRPr>
                    </a:p>
                  </a:txBody>
                  <a:tcPr marT="91425" marB="91425" marR="91425" marL="91425"/>
                </a:tc>
              </a:tr>
              <a:tr h="246975">
                <a:tc>
                  <a:txBody>
                    <a:bodyPr/>
                    <a:lstStyle/>
                    <a:p>
                      <a:pPr indent="0" lvl="0" marL="0" rtl="0" algn="l">
                        <a:spcBef>
                          <a:spcPts val="0"/>
                        </a:spcBef>
                        <a:spcAft>
                          <a:spcPts val="0"/>
                        </a:spcAft>
                        <a:buNone/>
                      </a:pPr>
                      <a:r>
                        <a:rPr lang="en-US" sz="1200">
                          <a:latin typeface="Nanum Gothic"/>
                          <a:ea typeface="Nanum Gothic"/>
                          <a:cs typeface="Nanum Gothic"/>
                          <a:sym typeface="Nanum Gothic"/>
                        </a:rPr>
                        <a:t>idf(d, t)</a:t>
                      </a:r>
                      <a:endParaRPr sz="1200">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US" sz="1200">
                          <a:latin typeface="Nanum Gothic"/>
                          <a:ea typeface="Nanum Gothic"/>
                          <a:cs typeface="Nanum Gothic"/>
                          <a:sym typeface="Nanum Gothic"/>
                        </a:rPr>
                        <a:t>df(t)에 반비례하는 수</a:t>
                      </a:r>
                      <a:endParaRPr sz="1200">
                        <a:latin typeface="Nanum Gothic"/>
                        <a:ea typeface="Nanum Gothic"/>
                        <a:cs typeface="Nanum Gothic"/>
                        <a:sym typeface="Nanum Gothic"/>
                      </a:endParaRPr>
                    </a:p>
                  </a:txBody>
                  <a:tcPr marT="91425" marB="91425" marR="91425" marL="91425"/>
                </a:tc>
              </a:tr>
            </a:tbl>
          </a:graphicData>
        </a:graphic>
      </p:graphicFrame>
      <p:graphicFrame>
        <p:nvGraphicFramePr>
          <p:cNvPr id="196" name="Google Shape;196;p20"/>
          <p:cNvGraphicFramePr/>
          <p:nvPr/>
        </p:nvGraphicFramePr>
        <p:xfrm>
          <a:off x="902288" y="2832300"/>
          <a:ext cx="3000000" cy="3000000"/>
        </p:xfrm>
        <a:graphic>
          <a:graphicData uri="http://schemas.openxmlformats.org/drawingml/2006/table">
            <a:tbl>
              <a:tblPr>
                <a:noFill/>
                <a:tableStyleId>{7D92404A-E457-4911-A7B4-FA2796B5B991}</a:tableStyleId>
              </a:tblPr>
              <a:tblGrid>
                <a:gridCol w="1079875"/>
                <a:gridCol w="1079875"/>
                <a:gridCol w="5522725"/>
              </a:tblGrid>
              <a:tr h="149850">
                <a:tc>
                  <a:txBody>
                    <a:bodyPr/>
                    <a:lstStyle/>
                    <a:p>
                      <a:pPr indent="0" lvl="0" marL="0" rtl="0" algn="ctr">
                        <a:spcBef>
                          <a:spcPts val="0"/>
                        </a:spcBef>
                        <a:spcAft>
                          <a:spcPts val="0"/>
                        </a:spcAft>
                        <a:buNone/>
                      </a:pPr>
                      <a:r>
                        <a:rPr b="1" lang="en-US" sz="1000">
                          <a:latin typeface="Nanum Gothic"/>
                          <a:ea typeface="Nanum Gothic"/>
                          <a:cs typeface="Nanum Gothic"/>
                          <a:sym typeface="Nanum Gothic"/>
                        </a:rPr>
                        <a:t>TF</a:t>
                      </a:r>
                      <a:endParaRPr b="1" sz="1000">
                        <a:latin typeface="Nanum Gothic"/>
                        <a:ea typeface="Nanum Gothic"/>
                        <a:cs typeface="Nanum Gothic"/>
                        <a:sym typeface="Nanum Gothic"/>
                      </a:endParaRPr>
                    </a:p>
                  </a:txBody>
                  <a:tcPr marT="91425" marB="91425" marR="91425" marL="91425">
                    <a:solidFill>
                      <a:srgbClr val="EFEFEF"/>
                    </a:solidFill>
                  </a:tcPr>
                </a:tc>
                <a:tc>
                  <a:txBody>
                    <a:bodyPr/>
                    <a:lstStyle/>
                    <a:p>
                      <a:pPr indent="0" lvl="0" marL="0" rtl="0" algn="ctr">
                        <a:spcBef>
                          <a:spcPts val="0"/>
                        </a:spcBef>
                        <a:spcAft>
                          <a:spcPts val="0"/>
                        </a:spcAft>
                        <a:buNone/>
                      </a:pPr>
                      <a:r>
                        <a:rPr b="1" lang="en-US" sz="1000">
                          <a:latin typeface="Nanum Gothic"/>
                          <a:ea typeface="Nanum Gothic"/>
                          <a:cs typeface="Nanum Gothic"/>
                          <a:sym typeface="Nanum Gothic"/>
                        </a:rPr>
                        <a:t>IDF</a:t>
                      </a:r>
                      <a:endParaRPr b="1" sz="1000">
                        <a:latin typeface="Nanum Gothic"/>
                        <a:ea typeface="Nanum Gothic"/>
                        <a:cs typeface="Nanum Gothic"/>
                        <a:sym typeface="Nanum Gothic"/>
                      </a:endParaRPr>
                    </a:p>
                  </a:txBody>
                  <a:tcPr marT="91425" marB="91425" marR="91425" marL="91425">
                    <a:solidFill>
                      <a:srgbClr val="EFEFEF"/>
                    </a:solidFill>
                  </a:tcPr>
                </a:tc>
                <a:tc>
                  <a:txBody>
                    <a:bodyPr/>
                    <a:lstStyle/>
                    <a:p>
                      <a:pPr indent="0" lvl="0" marL="0" rtl="0" algn="ctr">
                        <a:spcBef>
                          <a:spcPts val="0"/>
                        </a:spcBef>
                        <a:spcAft>
                          <a:spcPts val="0"/>
                        </a:spcAft>
                        <a:buNone/>
                      </a:pPr>
                      <a:r>
                        <a:rPr b="1" lang="en-US" sz="1000">
                          <a:latin typeface="Nanum Gothic"/>
                          <a:ea typeface="Nanum Gothic"/>
                          <a:cs typeface="Nanum Gothic"/>
                          <a:sym typeface="Nanum Gothic"/>
                        </a:rPr>
                        <a:t>설명</a:t>
                      </a:r>
                      <a:endParaRPr b="1" sz="1000">
                        <a:latin typeface="Nanum Gothic"/>
                        <a:ea typeface="Nanum Gothic"/>
                        <a:cs typeface="Nanum Gothic"/>
                        <a:sym typeface="Nanum Gothic"/>
                      </a:endParaRPr>
                    </a:p>
                  </a:txBody>
                  <a:tcPr marT="91425" marB="91425" marR="91425" marL="91425">
                    <a:solidFill>
                      <a:srgbClr val="EFEFEF"/>
                    </a:solidFill>
                  </a:tcPr>
                </a:tc>
              </a:tr>
              <a:tr h="144100">
                <a:tc>
                  <a:txBody>
                    <a:bodyPr/>
                    <a:lstStyle/>
                    <a:p>
                      <a:pPr indent="0" lvl="0" marL="0" rtl="0" algn="ctr">
                        <a:spcBef>
                          <a:spcPts val="0"/>
                        </a:spcBef>
                        <a:spcAft>
                          <a:spcPts val="0"/>
                        </a:spcAft>
                        <a:buNone/>
                      </a:pPr>
                      <a:r>
                        <a:rPr lang="en-US" sz="1000">
                          <a:latin typeface="Nanum Gothic"/>
                          <a:ea typeface="Nanum Gothic"/>
                          <a:cs typeface="Nanum Gothic"/>
                          <a:sym typeface="Nanum Gothic"/>
                        </a:rPr>
                        <a:t>높</a:t>
                      </a:r>
                      <a:endParaRPr sz="1000">
                        <a:latin typeface="Nanum Gothic"/>
                        <a:ea typeface="Nanum Gothic"/>
                        <a:cs typeface="Nanum Gothic"/>
                        <a:sym typeface="Nanum Gothic"/>
                      </a:endParaRPr>
                    </a:p>
                  </a:txBody>
                  <a:tcPr marT="91425" marB="91425" marR="91425" marL="91425">
                    <a:solidFill>
                      <a:srgbClr val="F4CCCC"/>
                    </a:solidFill>
                  </a:tcPr>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높</a:t>
                      </a:r>
                      <a:endParaRPr sz="1000">
                        <a:latin typeface="Nanum Gothic"/>
                        <a:ea typeface="Nanum Gothic"/>
                        <a:cs typeface="Nanum Gothic"/>
                        <a:sym typeface="Nanum Gothic"/>
                      </a:endParaRPr>
                    </a:p>
                  </a:txBody>
                  <a:tcPr marT="91425" marB="91425" marR="91425" marL="91425">
                    <a:solidFill>
                      <a:srgbClr val="F4CCCC"/>
                    </a:solidFill>
                  </a:tcPr>
                </a:tc>
                <a:tc>
                  <a:txBody>
                    <a:bodyPr/>
                    <a:lstStyle/>
                    <a:p>
                      <a:pPr indent="0" lvl="0" marL="0" rtl="0" algn="l">
                        <a:spcBef>
                          <a:spcPts val="0"/>
                        </a:spcBef>
                        <a:spcAft>
                          <a:spcPts val="0"/>
                        </a:spcAft>
                        <a:buNone/>
                      </a:pPr>
                      <a:r>
                        <a:rPr lang="en-US" sz="1000">
                          <a:latin typeface="Nanum Gothic"/>
                          <a:ea typeface="Nanum Gothic"/>
                          <a:cs typeface="Nanum Gothic"/>
                          <a:sym typeface="Nanum Gothic"/>
                        </a:rPr>
                        <a:t>특정 문서에 많이 등장하고 타 문서에 많이 등장하지 않는 단어 (중요 키워드)</a:t>
                      </a:r>
                      <a:endParaRPr sz="1000">
                        <a:latin typeface="Nanum Gothic"/>
                        <a:ea typeface="Nanum Gothic"/>
                        <a:cs typeface="Nanum Gothic"/>
                        <a:sym typeface="Nanum Gothic"/>
                      </a:endParaRPr>
                    </a:p>
                  </a:txBody>
                  <a:tcPr marT="91425" marB="91425" marR="91425" marL="91425">
                    <a:solidFill>
                      <a:srgbClr val="F4CCCC"/>
                    </a:solidFill>
                  </a:tcPr>
                </a:tc>
              </a:tr>
              <a:tr h="144100">
                <a:tc>
                  <a:txBody>
                    <a:bodyPr/>
                    <a:lstStyle/>
                    <a:p>
                      <a:pPr indent="0" lvl="0" marL="0" rtl="0" algn="ctr">
                        <a:spcBef>
                          <a:spcPts val="0"/>
                        </a:spcBef>
                        <a:spcAft>
                          <a:spcPts val="0"/>
                        </a:spcAft>
                        <a:buNone/>
                      </a:pPr>
                      <a:r>
                        <a:rPr lang="en-US" sz="1000">
                          <a:latin typeface="Nanum Gothic"/>
                          <a:ea typeface="Nanum Gothic"/>
                          <a:cs typeface="Nanum Gothic"/>
                          <a:sym typeface="Nanum Gothic"/>
                        </a:rPr>
                        <a:t>높</a:t>
                      </a:r>
                      <a:endParaRPr sz="1000">
                        <a:latin typeface="Nanum Gothic"/>
                        <a:ea typeface="Nanum Gothic"/>
                        <a:cs typeface="Nanum Gothic"/>
                        <a:sym typeface="Nanum Gothic"/>
                      </a:endParaRPr>
                    </a:p>
                  </a:txBody>
                  <a:tcPr marT="91425" marB="91425" marR="91425" marL="91425">
                    <a:solidFill>
                      <a:srgbClr val="FFFFFF"/>
                    </a:solidFill>
                  </a:tcPr>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낮</a:t>
                      </a:r>
                      <a:endParaRPr sz="1000">
                        <a:latin typeface="Nanum Gothic"/>
                        <a:ea typeface="Nanum Gothic"/>
                        <a:cs typeface="Nanum Gothic"/>
                        <a:sym typeface="Nanum Gothic"/>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000">
                          <a:latin typeface="Nanum Gothic"/>
                          <a:ea typeface="Nanum Gothic"/>
                          <a:cs typeface="Nanum Gothic"/>
                          <a:sym typeface="Nanum Gothic"/>
                        </a:rPr>
                        <a:t>특정 문서에도 많이 등장하고 타 문서에도 많이 등장하는 단어</a:t>
                      </a:r>
                      <a:endParaRPr sz="1000">
                        <a:latin typeface="Nanum Gothic"/>
                        <a:ea typeface="Nanum Gothic"/>
                        <a:cs typeface="Nanum Gothic"/>
                        <a:sym typeface="Nanum Gothic"/>
                      </a:endParaRPr>
                    </a:p>
                  </a:txBody>
                  <a:tcPr marT="91425" marB="91425" marR="91425" marL="91425">
                    <a:solidFill>
                      <a:srgbClr val="FFFFFF"/>
                    </a:solidFill>
                  </a:tcPr>
                </a:tc>
              </a:tr>
              <a:tr h="144100">
                <a:tc>
                  <a:txBody>
                    <a:bodyPr/>
                    <a:lstStyle/>
                    <a:p>
                      <a:pPr indent="0" lvl="0" marL="0" rtl="0" algn="ctr">
                        <a:spcBef>
                          <a:spcPts val="0"/>
                        </a:spcBef>
                        <a:spcAft>
                          <a:spcPts val="0"/>
                        </a:spcAft>
                        <a:buNone/>
                      </a:pPr>
                      <a:r>
                        <a:rPr lang="en-US" sz="1000">
                          <a:latin typeface="Nanum Gothic"/>
                          <a:ea typeface="Nanum Gothic"/>
                          <a:cs typeface="Nanum Gothic"/>
                          <a:sym typeface="Nanum Gothic"/>
                        </a:rPr>
                        <a:t>낮</a:t>
                      </a:r>
                      <a:endParaRPr sz="1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높</a:t>
                      </a:r>
                      <a:endParaRPr sz="1000">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US" sz="1000">
                          <a:latin typeface="Nanum Gothic"/>
                          <a:ea typeface="Nanum Gothic"/>
                          <a:cs typeface="Nanum Gothic"/>
                          <a:sym typeface="Nanum Gothic"/>
                        </a:rPr>
                        <a:t>특정 문서에는 많이 등장하지 않고 타 문서에만 많이 등장하는 단어</a:t>
                      </a:r>
                      <a:endParaRPr sz="1000">
                        <a:latin typeface="Nanum Gothic"/>
                        <a:ea typeface="Nanum Gothic"/>
                        <a:cs typeface="Nanum Gothic"/>
                        <a:sym typeface="Nanum Gothic"/>
                      </a:endParaRPr>
                    </a:p>
                  </a:txBody>
                  <a:tcPr marT="91425" marB="91425" marR="91425" marL="91425"/>
                </a:tc>
              </a:tr>
              <a:tr h="144100">
                <a:tc>
                  <a:txBody>
                    <a:bodyPr/>
                    <a:lstStyle/>
                    <a:p>
                      <a:pPr indent="0" lvl="0" marL="0" rtl="0" algn="ctr">
                        <a:spcBef>
                          <a:spcPts val="0"/>
                        </a:spcBef>
                        <a:spcAft>
                          <a:spcPts val="0"/>
                        </a:spcAft>
                        <a:buNone/>
                      </a:pPr>
                      <a:r>
                        <a:rPr lang="en-US" sz="1000">
                          <a:latin typeface="Nanum Gothic"/>
                          <a:ea typeface="Nanum Gothic"/>
                          <a:cs typeface="Nanum Gothic"/>
                          <a:sym typeface="Nanum Gothic"/>
                        </a:rPr>
                        <a:t>낮</a:t>
                      </a:r>
                      <a:endParaRPr sz="1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en-US" sz="1000">
                          <a:latin typeface="Nanum Gothic"/>
                          <a:ea typeface="Nanum Gothic"/>
                          <a:cs typeface="Nanum Gothic"/>
                          <a:sym typeface="Nanum Gothic"/>
                        </a:rPr>
                        <a:t>낮</a:t>
                      </a:r>
                      <a:endParaRPr sz="1000">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US" sz="1000">
                          <a:latin typeface="Nanum Gothic"/>
                          <a:ea typeface="Nanum Gothic"/>
                          <a:cs typeface="Nanum Gothic"/>
                          <a:sym typeface="Nanum Gothic"/>
                        </a:rPr>
                        <a:t>특정 문서에 많이 등장하지 않고 타 문서에만 많이 등장하는 단어</a:t>
                      </a:r>
                      <a:endParaRPr sz="1000">
                        <a:latin typeface="Nanum Gothic"/>
                        <a:ea typeface="Nanum Gothic"/>
                        <a:cs typeface="Nanum Gothic"/>
                        <a:sym typeface="Nanum Gothic"/>
                      </a:endParaRPr>
                    </a:p>
                  </a:txBody>
                  <a:tcPr marT="91425" marB="91425" marR="91425" marL="91425"/>
                </a:tc>
              </a:tr>
            </a:tbl>
          </a:graphicData>
        </a:graphic>
      </p:graphicFrame>
      <p:sp>
        <p:nvSpPr>
          <p:cNvPr id="197" name="Google Shape;197;p20"/>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1"/>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Clr>
                <a:schemeClr val="dk1"/>
              </a:buClr>
              <a:buSzPts val="1100"/>
              <a:buFont typeface="Arial"/>
              <a:buNone/>
            </a:pPr>
            <a:r>
              <a:rPr lang="en-US"/>
              <a:t>TF-IDF 활용 핵심 키워드 추출 절차</a:t>
            </a:r>
            <a:endParaRPr/>
          </a:p>
        </p:txBody>
      </p:sp>
      <p:sp>
        <p:nvSpPr>
          <p:cNvPr id="204" name="Google Shape;204;p21"/>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t>TF-IDF</a:t>
            </a:r>
            <a:endParaRPr/>
          </a:p>
        </p:txBody>
      </p:sp>
      <p:sp>
        <p:nvSpPr>
          <p:cNvPr id="205" name="Google Shape;205;p21"/>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6" name="Google Shape;206;p21"/>
          <p:cNvPicPr preferRelativeResize="0"/>
          <p:nvPr/>
        </p:nvPicPr>
        <p:blipFill>
          <a:blip r:embed="rId3">
            <a:alphaModFix/>
          </a:blip>
          <a:stretch>
            <a:fillRect/>
          </a:stretch>
        </p:blipFill>
        <p:spPr>
          <a:xfrm>
            <a:off x="543784" y="1201463"/>
            <a:ext cx="8056388" cy="1933524"/>
          </a:xfrm>
          <a:prstGeom prst="rect">
            <a:avLst/>
          </a:prstGeom>
          <a:noFill/>
          <a:ln>
            <a:noFill/>
          </a:ln>
        </p:spPr>
      </p:pic>
      <p:sp>
        <p:nvSpPr>
          <p:cNvPr id="207" name="Google Shape;207;p21"/>
          <p:cNvSpPr/>
          <p:nvPr/>
        </p:nvSpPr>
        <p:spPr>
          <a:xfrm>
            <a:off x="1645200" y="3339025"/>
            <a:ext cx="1616400" cy="1192500"/>
          </a:xfrm>
          <a:prstGeom prst="wedgeRoundRectCallout">
            <a:avLst>
              <a:gd fmla="val -3253" name="adj1"/>
              <a:gd fmla="val -89362" name="adj2"/>
              <a:gd fmla="val 0" name="adj3"/>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latin typeface="Gothic A1"/>
                <a:ea typeface="Gothic A1"/>
                <a:cs typeface="Gothic A1"/>
                <a:sym typeface="Gothic A1"/>
              </a:rPr>
              <a:t>토큰화</a:t>
            </a:r>
            <a:endParaRPr b="1" sz="1200">
              <a:latin typeface="Gothic A1"/>
              <a:ea typeface="Gothic A1"/>
              <a:cs typeface="Gothic A1"/>
              <a:sym typeface="Gothic A1"/>
            </a:endParaRPr>
          </a:p>
          <a:p>
            <a:pPr indent="0" lvl="0" marL="0" rtl="0" algn="ctr">
              <a:spcBef>
                <a:spcPts val="0"/>
              </a:spcBef>
              <a:spcAft>
                <a:spcPts val="0"/>
              </a:spcAft>
              <a:buNone/>
            </a:pPr>
            <a:r>
              <a:t/>
            </a:r>
            <a:endParaRPr sz="1000">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문</a:t>
            </a:r>
            <a:r>
              <a:rPr lang="en-US" sz="1000">
                <a:latin typeface="Gothic A1 Light"/>
                <a:ea typeface="Gothic A1 Light"/>
                <a:cs typeface="Gothic A1 Light"/>
                <a:sym typeface="Gothic A1 Light"/>
              </a:rPr>
              <a:t>서 집합을 </a:t>
            </a:r>
            <a:endParaRPr sz="1000">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문서별로 토큰화</a:t>
            </a:r>
            <a:endParaRPr sz="1000">
              <a:latin typeface="Gothic A1 Light"/>
              <a:ea typeface="Gothic A1 Light"/>
              <a:cs typeface="Gothic A1 Light"/>
              <a:sym typeface="Gothic A1 Light"/>
            </a:endParaRPr>
          </a:p>
        </p:txBody>
      </p:sp>
      <p:sp>
        <p:nvSpPr>
          <p:cNvPr id="208" name="Google Shape;208;p21"/>
          <p:cNvSpPr/>
          <p:nvPr/>
        </p:nvSpPr>
        <p:spPr>
          <a:xfrm>
            <a:off x="3729688" y="3342016"/>
            <a:ext cx="1616400" cy="1192500"/>
          </a:xfrm>
          <a:prstGeom prst="wedgeRoundRectCallout">
            <a:avLst>
              <a:gd fmla="val -3253" name="adj1"/>
              <a:gd fmla="val -89362" name="adj2"/>
              <a:gd fmla="val 0" name="adj3"/>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latin typeface="Gothic A1"/>
                <a:ea typeface="Gothic A1"/>
                <a:cs typeface="Gothic A1"/>
                <a:sym typeface="Gothic A1"/>
              </a:rPr>
              <a:t>TF-IDF 계산</a:t>
            </a:r>
            <a:endParaRPr b="1" sz="1200">
              <a:latin typeface="Gothic A1"/>
              <a:ea typeface="Gothic A1"/>
              <a:cs typeface="Gothic A1"/>
              <a:sym typeface="Gothic A1"/>
            </a:endParaRPr>
          </a:p>
          <a:p>
            <a:pPr indent="0" lvl="0" marL="0" rtl="0" algn="ctr">
              <a:spcBef>
                <a:spcPts val="0"/>
              </a:spcBef>
              <a:spcAft>
                <a:spcPts val="0"/>
              </a:spcAft>
              <a:buNone/>
            </a:pPr>
            <a:r>
              <a:t/>
            </a:r>
            <a:endParaRPr sz="1000">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문서</a:t>
            </a:r>
            <a:r>
              <a:rPr lang="en-US" sz="1000">
                <a:latin typeface="Gothic A1 Light"/>
                <a:ea typeface="Gothic A1 Light"/>
                <a:cs typeface="Gothic A1 Light"/>
                <a:sym typeface="Gothic A1 Light"/>
              </a:rPr>
              <a:t>의 단어별 </a:t>
            </a:r>
            <a:endParaRPr sz="1000">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TF-IDF score 계산</a:t>
            </a:r>
            <a:endParaRPr sz="1000">
              <a:latin typeface="Gothic A1 Light"/>
              <a:ea typeface="Gothic A1 Light"/>
              <a:cs typeface="Gothic A1 Light"/>
              <a:sym typeface="Gothic A1 Light"/>
            </a:endParaRPr>
          </a:p>
        </p:txBody>
      </p:sp>
      <p:sp>
        <p:nvSpPr>
          <p:cNvPr id="209" name="Google Shape;209;p21"/>
          <p:cNvSpPr/>
          <p:nvPr/>
        </p:nvSpPr>
        <p:spPr>
          <a:xfrm>
            <a:off x="5814175" y="3342030"/>
            <a:ext cx="1616400" cy="1192500"/>
          </a:xfrm>
          <a:prstGeom prst="wedgeRoundRectCallout">
            <a:avLst>
              <a:gd fmla="val -3253" name="adj1"/>
              <a:gd fmla="val -89362" name="adj2"/>
              <a:gd fmla="val 0" name="adj3"/>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latin typeface="Gothic A1"/>
                <a:ea typeface="Gothic A1"/>
                <a:cs typeface="Gothic A1"/>
                <a:sym typeface="Gothic A1"/>
              </a:rPr>
              <a:t>TF-IDF score</a:t>
            </a:r>
            <a:r>
              <a:rPr b="1" lang="en-US" sz="1200">
                <a:latin typeface="Gothic A1"/>
                <a:ea typeface="Gothic A1"/>
                <a:cs typeface="Gothic A1"/>
                <a:sym typeface="Gothic A1"/>
              </a:rPr>
              <a:t>가 높은순으로 추출</a:t>
            </a:r>
            <a:endParaRPr b="1" sz="1200">
              <a:latin typeface="Gothic A1"/>
              <a:ea typeface="Gothic A1"/>
              <a:cs typeface="Gothic A1"/>
              <a:sym typeface="Gothic A1"/>
            </a:endParaRPr>
          </a:p>
          <a:p>
            <a:pPr indent="0" lvl="0" marL="0" rtl="0" algn="ctr">
              <a:spcBef>
                <a:spcPts val="0"/>
              </a:spcBef>
              <a:spcAft>
                <a:spcPts val="0"/>
              </a:spcAft>
              <a:buNone/>
            </a:pPr>
            <a:r>
              <a:t/>
            </a:r>
            <a:endParaRPr sz="1000">
              <a:latin typeface="Gothic A1 Light"/>
              <a:ea typeface="Gothic A1 Light"/>
              <a:cs typeface="Gothic A1 Light"/>
              <a:sym typeface="Gothic A1 Light"/>
            </a:endParaRPr>
          </a:p>
          <a:p>
            <a:pPr indent="0" lvl="0" marL="0" rtl="0" algn="ctr">
              <a:spcBef>
                <a:spcPts val="0"/>
              </a:spcBef>
              <a:spcAft>
                <a:spcPts val="0"/>
              </a:spcAft>
              <a:buNone/>
            </a:pPr>
            <a:r>
              <a:rPr lang="en-US" sz="1000">
                <a:latin typeface="Gothic A1 Light"/>
                <a:ea typeface="Gothic A1 Light"/>
                <a:cs typeface="Gothic A1 Light"/>
                <a:sym typeface="Gothic A1 Light"/>
              </a:rPr>
              <a:t>TF-IDF score가 높은 순으로 상위부터 추출</a:t>
            </a:r>
            <a:endParaRPr sz="1000">
              <a:latin typeface="Gothic A1 Light"/>
              <a:ea typeface="Gothic A1 Light"/>
              <a:cs typeface="Gothic A1 Light"/>
              <a:sym typeface="Gothic A1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예제 1 : 토큰 Index 생성</a:t>
            </a:r>
            <a:endParaRPr/>
          </a:p>
        </p:txBody>
      </p:sp>
      <p:sp>
        <p:nvSpPr>
          <p:cNvPr id="216" name="Google Shape;216;p22"/>
          <p:cNvSpPr txBox="1"/>
          <p:nvPr>
            <p:ph idx="1" type="subTitle"/>
          </p:nvPr>
        </p:nvSpPr>
        <p:spPr>
          <a:xfrm>
            <a:off x="101025" y="0"/>
            <a:ext cx="31299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Clr>
                <a:schemeClr val="dk1"/>
              </a:buClr>
              <a:buSzPts val="1100"/>
              <a:buFont typeface="Arial"/>
              <a:buNone/>
            </a:pPr>
            <a:r>
              <a:rPr lang="en-US"/>
              <a:t>TF-IDF</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graphicFrame>
        <p:nvGraphicFramePr>
          <p:cNvPr id="217" name="Google Shape;217;p22"/>
          <p:cNvGraphicFramePr/>
          <p:nvPr/>
        </p:nvGraphicFramePr>
        <p:xfrm>
          <a:off x="3782463" y="1868625"/>
          <a:ext cx="3000000" cy="3000000"/>
        </p:xfrm>
        <a:graphic>
          <a:graphicData uri="http://schemas.openxmlformats.org/drawingml/2006/table">
            <a:tbl>
              <a:tblPr>
                <a:noFill/>
                <a:tableStyleId>{7D92404A-E457-4911-A7B4-FA2796B5B991}</a:tableStyleId>
              </a:tblPr>
              <a:tblGrid>
                <a:gridCol w="789500"/>
                <a:gridCol w="789500"/>
              </a:tblGrid>
              <a:tr h="203825">
                <a:tc>
                  <a:txBody>
                    <a:bodyPr/>
                    <a:lstStyle/>
                    <a:p>
                      <a:pPr indent="0" lvl="0" marL="0" rtl="0" algn="ctr">
                        <a:spcBef>
                          <a:spcPts val="0"/>
                        </a:spcBef>
                        <a:spcAft>
                          <a:spcPts val="0"/>
                        </a:spcAft>
                        <a:buNone/>
                      </a:pPr>
                      <a:r>
                        <a:t/>
                      </a:r>
                      <a:endParaRPr sz="800">
                        <a:latin typeface="Gothic A1 Light"/>
                        <a:ea typeface="Gothic A1 Light"/>
                        <a:cs typeface="Gothic A1 Light"/>
                        <a:sym typeface="Gothic A1 Light"/>
                      </a:endParaRPr>
                    </a:p>
                  </a:txBody>
                  <a:tcPr marT="0" marB="0" marR="91425" marL="0" anchor="ctr">
                    <a:solidFill>
                      <a:srgbClr val="F3F3F3"/>
                    </a:solidFill>
                  </a:tcP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Index</a:t>
                      </a:r>
                      <a:endParaRPr sz="800">
                        <a:latin typeface="Gothic A1 Light"/>
                        <a:ea typeface="Gothic A1 Light"/>
                        <a:cs typeface="Gothic A1 Light"/>
                        <a:sym typeface="Gothic A1 Light"/>
                      </a:endParaRPr>
                    </a:p>
                  </a:txBody>
                  <a:tcPr marT="0" marB="0" marR="91425" marL="0" anchor="ctr">
                    <a:solidFill>
                      <a:srgbClr val="F3F3F3"/>
                    </a:solidFil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The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cat</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sat</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on</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3</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my</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4</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face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5</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I</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6</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hate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7</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a</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8</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dog</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9</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bed</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love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11</a:t>
                      </a:r>
                      <a:endParaRPr sz="800">
                        <a:latin typeface="Gothic A1 Light"/>
                        <a:ea typeface="Gothic A1 Light"/>
                        <a:cs typeface="Gothic A1 Light"/>
                        <a:sym typeface="Gothic A1 Light"/>
                      </a:endParaRPr>
                    </a:p>
                  </a:txBody>
                  <a:tcPr marT="0" marB="0" marR="91425" marL="0" anchor="ctr"/>
                </a:tc>
              </a:tr>
            </a:tbl>
          </a:graphicData>
        </a:graphic>
      </p:graphicFrame>
      <p:sp>
        <p:nvSpPr>
          <p:cNvPr id="218" name="Google Shape;218;p22"/>
          <p:cNvSpPr/>
          <p:nvPr/>
        </p:nvSpPr>
        <p:spPr>
          <a:xfrm>
            <a:off x="2350200" y="1004500"/>
            <a:ext cx="4443600" cy="615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문서1 : d1 = "The cat sat on my face I hate a cat"</a:t>
            </a:r>
            <a:endParaRPr sz="1200">
              <a:latin typeface="Gothic A1 Light"/>
              <a:ea typeface="Gothic A1 Light"/>
              <a:cs typeface="Gothic A1 Light"/>
              <a:sym typeface="Gothic A1 Light"/>
            </a:endParaRPr>
          </a:p>
          <a:p>
            <a:pPr indent="0" lvl="0" marL="0" rtl="0" algn="ctr">
              <a:spcBef>
                <a:spcPts val="0"/>
              </a:spcBef>
              <a:spcAft>
                <a:spcPts val="0"/>
              </a:spcAft>
              <a:buNone/>
            </a:pPr>
            <a:r>
              <a:rPr lang="en-US" sz="1200">
                <a:latin typeface="Gothic A1 Light"/>
                <a:ea typeface="Gothic A1 Light"/>
                <a:cs typeface="Gothic A1 Light"/>
                <a:sym typeface="Gothic A1 Light"/>
              </a:rPr>
              <a:t>문서2 : d2 = "The dog sat on my bed I love a dog"</a:t>
            </a:r>
            <a:endParaRPr sz="1200">
              <a:latin typeface="Gothic A1 Light"/>
              <a:ea typeface="Gothic A1 Light"/>
              <a:cs typeface="Gothic A1 Light"/>
              <a:sym typeface="Gothic A1 Light"/>
            </a:endParaRPr>
          </a:p>
        </p:txBody>
      </p:sp>
      <p:sp>
        <p:nvSpPr>
          <p:cNvPr id="219" name="Google Shape;219;p22"/>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472925" y="273850"/>
            <a:ext cx="81981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en-US"/>
              <a:t>예제  : TF 계산</a:t>
            </a:r>
            <a:endParaRPr/>
          </a:p>
        </p:txBody>
      </p:sp>
      <p:sp>
        <p:nvSpPr>
          <p:cNvPr id="226" name="Google Shape;226;p23"/>
          <p:cNvSpPr txBox="1"/>
          <p:nvPr>
            <p:ph idx="1" type="subTitle"/>
          </p:nvPr>
        </p:nvSpPr>
        <p:spPr>
          <a:xfrm>
            <a:off x="101025" y="0"/>
            <a:ext cx="3233100" cy="366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Clr>
                <a:schemeClr val="dk1"/>
              </a:buClr>
              <a:buSzPts val="1100"/>
              <a:buFont typeface="Arial"/>
              <a:buNone/>
            </a:pPr>
            <a:r>
              <a:rPr lang="en-US"/>
              <a:t>TF-IDF</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graphicFrame>
        <p:nvGraphicFramePr>
          <p:cNvPr id="227" name="Google Shape;227;p23"/>
          <p:cNvGraphicFramePr/>
          <p:nvPr/>
        </p:nvGraphicFramePr>
        <p:xfrm>
          <a:off x="2613900" y="1892025"/>
          <a:ext cx="3000000" cy="3000000"/>
        </p:xfrm>
        <a:graphic>
          <a:graphicData uri="http://schemas.openxmlformats.org/drawingml/2006/table">
            <a:tbl>
              <a:tblPr>
                <a:noFill/>
                <a:tableStyleId>{7D92404A-E457-4911-A7B4-FA2796B5B991}</a:tableStyleId>
              </a:tblPr>
              <a:tblGrid>
                <a:gridCol w="720100"/>
                <a:gridCol w="720100"/>
                <a:gridCol w="720100"/>
                <a:gridCol w="720100"/>
              </a:tblGrid>
              <a:tr h="203825">
                <a:tc>
                  <a:txBody>
                    <a:bodyPr/>
                    <a:lstStyle/>
                    <a:p>
                      <a:pPr indent="0" lvl="0" marL="0" rtl="0" algn="ctr">
                        <a:spcBef>
                          <a:spcPts val="0"/>
                        </a:spcBef>
                        <a:spcAft>
                          <a:spcPts val="0"/>
                        </a:spcAft>
                        <a:buNone/>
                      </a:pPr>
                      <a:r>
                        <a:t/>
                      </a:r>
                      <a:endParaRPr b="1" sz="800">
                        <a:latin typeface="Gothic A1"/>
                        <a:ea typeface="Gothic A1"/>
                        <a:cs typeface="Gothic A1"/>
                        <a:sym typeface="Gothic A1"/>
                      </a:endParaRPr>
                    </a:p>
                  </a:txBody>
                  <a:tcPr marT="0" marB="0" marR="91425" marL="0" anchor="ctr">
                    <a:solidFill>
                      <a:srgbClr val="F3F3F3"/>
                    </a:solidFill>
                  </a:tcPr>
                </a:tc>
                <a:tc>
                  <a:txBody>
                    <a:bodyPr/>
                    <a:lstStyle/>
                    <a:p>
                      <a:pPr indent="0" lvl="0" marL="0" rtl="0" algn="ctr">
                        <a:spcBef>
                          <a:spcPts val="0"/>
                        </a:spcBef>
                        <a:spcAft>
                          <a:spcPts val="0"/>
                        </a:spcAft>
                        <a:buNone/>
                      </a:pPr>
                      <a:r>
                        <a:rPr b="1" lang="en-US" sz="800">
                          <a:latin typeface="Gothic A1"/>
                          <a:ea typeface="Gothic A1"/>
                          <a:cs typeface="Gothic A1"/>
                          <a:sym typeface="Gothic A1"/>
                        </a:rPr>
                        <a:t>문서내 </a:t>
                      </a:r>
                      <a:endParaRPr b="1" sz="800">
                        <a:latin typeface="Gothic A1"/>
                        <a:ea typeface="Gothic A1"/>
                        <a:cs typeface="Gothic A1"/>
                        <a:sym typeface="Gothic A1"/>
                      </a:endParaRPr>
                    </a:p>
                    <a:p>
                      <a:pPr indent="0" lvl="0" marL="0" rtl="0" algn="ctr">
                        <a:spcBef>
                          <a:spcPts val="0"/>
                        </a:spcBef>
                        <a:spcAft>
                          <a:spcPts val="0"/>
                        </a:spcAft>
                        <a:buNone/>
                      </a:pPr>
                      <a:r>
                        <a:rPr b="1" lang="en-US" sz="800">
                          <a:latin typeface="Gothic A1"/>
                          <a:ea typeface="Gothic A1"/>
                          <a:cs typeface="Gothic A1"/>
                          <a:sym typeface="Gothic A1"/>
                        </a:rPr>
                        <a:t>토큰 빈도</a:t>
                      </a:r>
                      <a:endParaRPr b="1" sz="800">
                        <a:latin typeface="Gothic A1"/>
                        <a:ea typeface="Gothic A1"/>
                        <a:cs typeface="Gothic A1"/>
                        <a:sym typeface="Gothic A1"/>
                      </a:endParaRPr>
                    </a:p>
                  </a:txBody>
                  <a:tcPr marT="0" marB="0" marR="91425" marL="0" anchor="ctr">
                    <a:solidFill>
                      <a:srgbClr val="F3F3F3"/>
                    </a:solidFill>
                  </a:tcPr>
                </a:tc>
                <a:tc>
                  <a:txBody>
                    <a:bodyPr/>
                    <a:lstStyle/>
                    <a:p>
                      <a:pPr indent="0" lvl="0" marL="0" rtl="0" algn="ctr">
                        <a:spcBef>
                          <a:spcPts val="0"/>
                        </a:spcBef>
                        <a:spcAft>
                          <a:spcPts val="0"/>
                        </a:spcAft>
                        <a:buNone/>
                      </a:pPr>
                      <a:r>
                        <a:rPr b="1" lang="en-US" sz="800">
                          <a:latin typeface="Gothic A1"/>
                          <a:ea typeface="Gothic A1"/>
                          <a:cs typeface="Gothic A1"/>
                          <a:sym typeface="Gothic A1"/>
                        </a:rPr>
                        <a:t>문서내</a:t>
                      </a:r>
                      <a:endParaRPr b="1" sz="800">
                        <a:latin typeface="Gothic A1"/>
                        <a:ea typeface="Gothic A1"/>
                        <a:cs typeface="Gothic A1"/>
                        <a:sym typeface="Gothic A1"/>
                      </a:endParaRPr>
                    </a:p>
                    <a:p>
                      <a:pPr indent="0" lvl="0" marL="0" rtl="0" algn="ctr">
                        <a:spcBef>
                          <a:spcPts val="0"/>
                        </a:spcBef>
                        <a:spcAft>
                          <a:spcPts val="0"/>
                        </a:spcAft>
                        <a:buNone/>
                      </a:pPr>
                      <a:r>
                        <a:rPr b="1" lang="en-US" sz="800">
                          <a:latin typeface="Gothic A1"/>
                          <a:ea typeface="Gothic A1"/>
                          <a:cs typeface="Gothic A1"/>
                          <a:sym typeface="Gothic A1"/>
                        </a:rPr>
                        <a:t>전체 토큰빈도</a:t>
                      </a:r>
                      <a:endParaRPr b="1" sz="800">
                        <a:latin typeface="Gothic A1"/>
                        <a:ea typeface="Gothic A1"/>
                        <a:cs typeface="Gothic A1"/>
                        <a:sym typeface="Gothic A1"/>
                      </a:endParaRPr>
                    </a:p>
                  </a:txBody>
                  <a:tcPr marT="0" marB="0" marR="91425" marL="0" anchor="ctr">
                    <a:solidFill>
                      <a:srgbClr val="F3F3F3"/>
                    </a:solidFill>
                  </a:tcPr>
                </a:tc>
                <a:tc>
                  <a:txBody>
                    <a:bodyPr/>
                    <a:lstStyle/>
                    <a:p>
                      <a:pPr indent="0" lvl="0" marL="0" rtl="0" algn="ctr">
                        <a:spcBef>
                          <a:spcPts val="0"/>
                        </a:spcBef>
                        <a:spcAft>
                          <a:spcPts val="0"/>
                        </a:spcAft>
                        <a:buNone/>
                      </a:pPr>
                      <a:r>
                        <a:rPr b="1" lang="en-US" sz="800">
                          <a:latin typeface="Gothic A1"/>
                          <a:ea typeface="Gothic A1"/>
                          <a:cs typeface="Gothic A1"/>
                          <a:sym typeface="Gothic A1"/>
                        </a:rPr>
                        <a:t>TF</a:t>
                      </a:r>
                      <a:endParaRPr b="1" sz="800">
                        <a:latin typeface="Gothic A1"/>
                        <a:ea typeface="Gothic A1"/>
                        <a:cs typeface="Gothic A1"/>
                        <a:sym typeface="Gothic A1"/>
                      </a:endParaRPr>
                    </a:p>
                  </a:txBody>
                  <a:tcPr marT="0" marB="0" marR="91425" marL="0" anchor="ctr">
                    <a:solidFill>
                      <a:srgbClr val="F3F3F3"/>
                    </a:solidFil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The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0.1</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cat</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0.2</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sat</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on</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my</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face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I</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hate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a</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dog</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bed</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lov</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tc>
              </a:tr>
            </a:tbl>
          </a:graphicData>
        </a:graphic>
      </p:graphicFrame>
      <p:sp>
        <p:nvSpPr>
          <p:cNvPr id="228" name="Google Shape;228;p23"/>
          <p:cNvSpPr/>
          <p:nvPr/>
        </p:nvSpPr>
        <p:spPr>
          <a:xfrm>
            <a:off x="2350200" y="928300"/>
            <a:ext cx="4443600" cy="615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문서1 : d1 = "The cat sat on my face I hate a cat"</a:t>
            </a:r>
            <a:endParaRPr sz="1200">
              <a:latin typeface="Gothic A1 Light"/>
              <a:ea typeface="Gothic A1 Light"/>
              <a:cs typeface="Gothic A1 Light"/>
              <a:sym typeface="Gothic A1 Light"/>
            </a:endParaRPr>
          </a:p>
          <a:p>
            <a:pPr indent="0" lvl="0" marL="0" rtl="0" algn="ctr">
              <a:spcBef>
                <a:spcPts val="0"/>
              </a:spcBef>
              <a:spcAft>
                <a:spcPts val="0"/>
              </a:spcAft>
              <a:buNone/>
            </a:pPr>
            <a:r>
              <a:rPr lang="en-US" sz="1200">
                <a:latin typeface="Gothic A1 Light"/>
                <a:ea typeface="Gothic A1 Light"/>
                <a:cs typeface="Gothic A1 Light"/>
                <a:sym typeface="Gothic A1 Light"/>
              </a:rPr>
              <a:t>문서2 : d2 = "The dog sat on my bed I love a dog"</a:t>
            </a:r>
            <a:endParaRPr sz="1200">
              <a:latin typeface="Gothic A1 Light"/>
              <a:ea typeface="Gothic A1 Light"/>
              <a:cs typeface="Gothic A1 Light"/>
              <a:sym typeface="Gothic A1 Light"/>
            </a:endParaRPr>
          </a:p>
        </p:txBody>
      </p:sp>
      <p:graphicFrame>
        <p:nvGraphicFramePr>
          <p:cNvPr id="229" name="Google Shape;229;p23"/>
          <p:cNvGraphicFramePr/>
          <p:nvPr/>
        </p:nvGraphicFramePr>
        <p:xfrm>
          <a:off x="5702050" y="1892025"/>
          <a:ext cx="3000000" cy="3000000"/>
        </p:xfrm>
        <a:graphic>
          <a:graphicData uri="http://schemas.openxmlformats.org/drawingml/2006/table">
            <a:tbl>
              <a:tblPr>
                <a:noFill/>
                <a:tableStyleId>{7D92404A-E457-4911-A7B4-FA2796B5B991}</a:tableStyleId>
              </a:tblPr>
              <a:tblGrid>
                <a:gridCol w="720100"/>
                <a:gridCol w="720100"/>
                <a:gridCol w="720100"/>
                <a:gridCol w="720100"/>
              </a:tblGrid>
              <a:tr h="203825">
                <a:tc>
                  <a:txBody>
                    <a:bodyPr/>
                    <a:lstStyle/>
                    <a:p>
                      <a:pPr indent="0" lvl="0" marL="0" rtl="0" algn="ctr">
                        <a:spcBef>
                          <a:spcPts val="0"/>
                        </a:spcBef>
                        <a:spcAft>
                          <a:spcPts val="0"/>
                        </a:spcAft>
                        <a:buNone/>
                      </a:pPr>
                      <a:r>
                        <a:t/>
                      </a:r>
                      <a:endParaRPr b="1" sz="800">
                        <a:latin typeface="Gothic A1"/>
                        <a:ea typeface="Gothic A1"/>
                        <a:cs typeface="Gothic A1"/>
                        <a:sym typeface="Gothic A1"/>
                      </a:endParaRPr>
                    </a:p>
                  </a:txBody>
                  <a:tcPr marT="0" marB="0" marR="91425" marL="0" anchor="ctr">
                    <a:solidFill>
                      <a:srgbClr val="F3F3F3"/>
                    </a:solidFill>
                  </a:tcPr>
                </a:tc>
                <a:tc>
                  <a:txBody>
                    <a:bodyPr/>
                    <a:lstStyle/>
                    <a:p>
                      <a:pPr indent="0" lvl="0" marL="0" rtl="0" algn="ctr">
                        <a:spcBef>
                          <a:spcPts val="0"/>
                        </a:spcBef>
                        <a:spcAft>
                          <a:spcPts val="0"/>
                        </a:spcAft>
                        <a:buNone/>
                      </a:pPr>
                      <a:r>
                        <a:rPr b="1" lang="en-US" sz="800">
                          <a:latin typeface="Gothic A1"/>
                          <a:ea typeface="Gothic A1"/>
                          <a:cs typeface="Gothic A1"/>
                          <a:sym typeface="Gothic A1"/>
                        </a:rPr>
                        <a:t>문서내 </a:t>
                      </a:r>
                      <a:endParaRPr b="1" sz="800">
                        <a:latin typeface="Gothic A1"/>
                        <a:ea typeface="Gothic A1"/>
                        <a:cs typeface="Gothic A1"/>
                        <a:sym typeface="Gothic A1"/>
                      </a:endParaRPr>
                    </a:p>
                    <a:p>
                      <a:pPr indent="0" lvl="0" marL="0" rtl="0" algn="ctr">
                        <a:spcBef>
                          <a:spcPts val="0"/>
                        </a:spcBef>
                        <a:spcAft>
                          <a:spcPts val="0"/>
                        </a:spcAft>
                        <a:buNone/>
                      </a:pPr>
                      <a:r>
                        <a:rPr b="1" lang="en-US" sz="800">
                          <a:latin typeface="Gothic A1"/>
                          <a:ea typeface="Gothic A1"/>
                          <a:cs typeface="Gothic A1"/>
                          <a:sym typeface="Gothic A1"/>
                        </a:rPr>
                        <a:t>토큰 빈도</a:t>
                      </a:r>
                      <a:endParaRPr b="1" sz="800">
                        <a:latin typeface="Gothic A1"/>
                        <a:ea typeface="Gothic A1"/>
                        <a:cs typeface="Gothic A1"/>
                        <a:sym typeface="Gothic A1"/>
                      </a:endParaRPr>
                    </a:p>
                  </a:txBody>
                  <a:tcPr marT="0" marB="0" marR="91425" marL="0" anchor="ctr">
                    <a:solidFill>
                      <a:srgbClr val="F3F3F3"/>
                    </a:solidFill>
                  </a:tcPr>
                </a:tc>
                <a:tc>
                  <a:txBody>
                    <a:bodyPr/>
                    <a:lstStyle/>
                    <a:p>
                      <a:pPr indent="0" lvl="0" marL="0" rtl="0" algn="ctr">
                        <a:spcBef>
                          <a:spcPts val="0"/>
                        </a:spcBef>
                        <a:spcAft>
                          <a:spcPts val="0"/>
                        </a:spcAft>
                        <a:buNone/>
                      </a:pPr>
                      <a:r>
                        <a:rPr b="1" lang="en-US" sz="800">
                          <a:latin typeface="Gothic A1"/>
                          <a:ea typeface="Gothic A1"/>
                          <a:cs typeface="Gothic A1"/>
                          <a:sym typeface="Gothic A1"/>
                        </a:rPr>
                        <a:t>문서내</a:t>
                      </a:r>
                      <a:endParaRPr b="1" sz="800">
                        <a:latin typeface="Gothic A1"/>
                        <a:ea typeface="Gothic A1"/>
                        <a:cs typeface="Gothic A1"/>
                        <a:sym typeface="Gothic A1"/>
                      </a:endParaRPr>
                    </a:p>
                    <a:p>
                      <a:pPr indent="0" lvl="0" marL="0" rtl="0" algn="ctr">
                        <a:spcBef>
                          <a:spcPts val="0"/>
                        </a:spcBef>
                        <a:spcAft>
                          <a:spcPts val="0"/>
                        </a:spcAft>
                        <a:buNone/>
                      </a:pPr>
                      <a:r>
                        <a:rPr b="1" lang="en-US" sz="800">
                          <a:latin typeface="Gothic A1"/>
                          <a:ea typeface="Gothic A1"/>
                          <a:cs typeface="Gothic A1"/>
                          <a:sym typeface="Gothic A1"/>
                        </a:rPr>
                        <a:t>전체 토큰빈도</a:t>
                      </a:r>
                      <a:endParaRPr b="1" sz="800">
                        <a:latin typeface="Gothic A1"/>
                        <a:ea typeface="Gothic A1"/>
                        <a:cs typeface="Gothic A1"/>
                        <a:sym typeface="Gothic A1"/>
                      </a:endParaRPr>
                    </a:p>
                  </a:txBody>
                  <a:tcPr marT="0" marB="0" marR="91425" marL="0" anchor="ctr">
                    <a:solidFill>
                      <a:srgbClr val="F3F3F3"/>
                    </a:solidFill>
                  </a:tcPr>
                </a:tc>
                <a:tc>
                  <a:txBody>
                    <a:bodyPr/>
                    <a:lstStyle/>
                    <a:p>
                      <a:pPr indent="0" lvl="0" marL="0" rtl="0" algn="ctr">
                        <a:spcBef>
                          <a:spcPts val="0"/>
                        </a:spcBef>
                        <a:spcAft>
                          <a:spcPts val="0"/>
                        </a:spcAft>
                        <a:buNone/>
                      </a:pPr>
                      <a:r>
                        <a:rPr b="1" lang="en-US" sz="800">
                          <a:latin typeface="Gothic A1"/>
                          <a:ea typeface="Gothic A1"/>
                          <a:cs typeface="Gothic A1"/>
                          <a:sym typeface="Gothic A1"/>
                        </a:rPr>
                        <a:t>TF</a:t>
                      </a:r>
                      <a:endParaRPr b="1" sz="800">
                        <a:latin typeface="Gothic A1"/>
                        <a:ea typeface="Gothic A1"/>
                        <a:cs typeface="Gothic A1"/>
                        <a:sym typeface="Gothic A1"/>
                      </a:endParaRPr>
                    </a:p>
                  </a:txBody>
                  <a:tcPr marT="0" marB="0" marR="91425" marL="0" anchor="ctr">
                    <a:solidFill>
                      <a:srgbClr val="F3F3F3"/>
                    </a:solidFill>
                  </a:tcP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The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0.1</a:t>
                      </a:r>
                      <a:endParaRPr sz="800">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cat</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sat</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on</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my</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face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I</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hate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a</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dog</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2</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0.2</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bed</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r h="203825">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love</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latin typeface="Gothic A1 Light"/>
                          <a:ea typeface="Gothic A1 Light"/>
                          <a:cs typeface="Gothic A1 Light"/>
                          <a:sym typeface="Gothic A1 Light"/>
                        </a:rPr>
                        <a:t>1</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10</a:t>
                      </a:r>
                      <a:endParaRPr sz="800">
                        <a:latin typeface="Gothic A1 Light"/>
                        <a:ea typeface="Gothic A1 Light"/>
                        <a:cs typeface="Gothic A1 Light"/>
                        <a:sym typeface="Gothic A1 Light"/>
                      </a:endParaRPr>
                    </a:p>
                  </a:txBody>
                  <a:tcPr marT="0" marB="0" marR="91425" marL="0" anchor="ctr"/>
                </a:tc>
                <a:tc>
                  <a:txBody>
                    <a:bodyPr/>
                    <a:lstStyle/>
                    <a:p>
                      <a:pPr indent="0" lvl="0" marL="0" rtl="0" algn="ctr">
                        <a:spcBef>
                          <a:spcPts val="0"/>
                        </a:spcBef>
                        <a:spcAft>
                          <a:spcPts val="0"/>
                        </a:spcAft>
                        <a:buNone/>
                      </a:pPr>
                      <a:r>
                        <a:rPr lang="en-US" sz="800">
                          <a:solidFill>
                            <a:schemeClr val="dk1"/>
                          </a:solidFill>
                          <a:latin typeface="Gothic A1 Light"/>
                          <a:ea typeface="Gothic A1 Light"/>
                          <a:cs typeface="Gothic A1 Light"/>
                          <a:sym typeface="Gothic A1 Light"/>
                        </a:rPr>
                        <a:t>0.1</a:t>
                      </a:r>
                      <a:endParaRPr sz="800">
                        <a:solidFill>
                          <a:schemeClr val="dk1"/>
                        </a:solidFill>
                        <a:latin typeface="Gothic A1 Light"/>
                        <a:ea typeface="Gothic A1 Light"/>
                        <a:cs typeface="Gothic A1 Light"/>
                        <a:sym typeface="Gothic A1 Light"/>
                      </a:endParaRPr>
                    </a:p>
                  </a:txBody>
                  <a:tcPr marT="0" marB="0" marR="91425" marL="0" anchor="ctr"/>
                </a:tc>
              </a:tr>
            </a:tbl>
          </a:graphicData>
        </a:graphic>
      </p:graphicFrame>
      <p:pic>
        <p:nvPicPr>
          <p:cNvPr id="230" name="Google Shape;230;p23"/>
          <p:cNvPicPr preferRelativeResize="0"/>
          <p:nvPr/>
        </p:nvPicPr>
        <p:blipFill>
          <a:blip r:embed="rId3">
            <a:alphaModFix/>
          </a:blip>
          <a:stretch>
            <a:fillRect/>
          </a:stretch>
        </p:blipFill>
        <p:spPr>
          <a:xfrm>
            <a:off x="561537" y="2139672"/>
            <a:ext cx="1314600" cy="717725"/>
          </a:xfrm>
          <a:prstGeom prst="rect">
            <a:avLst/>
          </a:prstGeom>
          <a:noFill/>
          <a:ln>
            <a:noFill/>
          </a:ln>
        </p:spPr>
      </p:pic>
      <p:sp>
        <p:nvSpPr>
          <p:cNvPr id="231" name="Google Shape;231;p23"/>
          <p:cNvSpPr txBox="1"/>
          <p:nvPr/>
        </p:nvSpPr>
        <p:spPr>
          <a:xfrm>
            <a:off x="509851" y="2954975"/>
            <a:ext cx="2025000" cy="70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000">
                <a:latin typeface="Nanum Gothic"/>
                <a:ea typeface="Nanum Gothic"/>
                <a:cs typeface="Nanum Gothic"/>
                <a:sym typeface="Nanum Gothic"/>
              </a:rPr>
              <a:t>f</a:t>
            </a:r>
            <a:r>
              <a:rPr baseline="-25000" lang="en-US" sz="1000">
                <a:latin typeface="Nanum Gothic"/>
                <a:ea typeface="Nanum Gothic"/>
                <a:cs typeface="Nanum Gothic"/>
                <a:sym typeface="Nanum Gothic"/>
              </a:rPr>
              <a:t>t,d </a:t>
            </a:r>
            <a:r>
              <a:rPr lang="en-US" sz="1000">
                <a:solidFill>
                  <a:schemeClr val="dk1"/>
                </a:solidFill>
                <a:latin typeface="Nanum Gothic"/>
                <a:ea typeface="Nanum Gothic"/>
                <a:cs typeface="Nanum Gothic"/>
                <a:sym typeface="Nanum Gothic"/>
              </a:rPr>
              <a:t>= 문서내 토큰 빈도</a:t>
            </a:r>
            <a:endParaRPr sz="1000">
              <a:solidFill>
                <a:schemeClr val="dk1"/>
              </a:solidFill>
              <a:latin typeface="Nanum Gothic"/>
              <a:ea typeface="Nanum Gothic"/>
              <a:cs typeface="Nanum Gothic"/>
              <a:sym typeface="Nanum Gothic"/>
            </a:endParaRPr>
          </a:p>
          <a:p>
            <a:pPr indent="0" lvl="0" marL="0" rtl="0" algn="l">
              <a:lnSpc>
                <a:spcPct val="150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SUM(f</a:t>
            </a:r>
            <a:r>
              <a:rPr baseline="-25000" lang="en-US" sz="1000">
                <a:solidFill>
                  <a:schemeClr val="dk1"/>
                </a:solidFill>
                <a:latin typeface="Nanum Gothic"/>
                <a:ea typeface="Nanum Gothic"/>
                <a:cs typeface="Nanum Gothic"/>
                <a:sym typeface="Nanum Gothic"/>
              </a:rPr>
              <a:t>t,d </a:t>
            </a:r>
            <a:r>
              <a:rPr lang="en-US" sz="1000">
                <a:solidFill>
                  <a:schemeClr val="dk1"/>
                </a:solidFill>
                <a:latin typeface="Nanum Gothic"/>
                <a:ea typeface="Nanum Gothic"/>
                <a:cs typeface="Nanum Gothic"/>
                <a:sym typeface="Nanum Gothic"/>
              </a:rPr>
              <a:t>)= 문서내 전체 토큰빈도</a:t>
            </a:r>
            <a:endParaRPr baseline="-25000" sz="1000">
              <a:solidFill>
                <a:schemeClr val="dk1"/>
              </a:solidFill>
              <a:latin typeface="Nanum Gothic"/>
              <a:ea typeface="Nanum Gothic"/>
              <a:cs typeface="Nanum Gothic"/>
              <a:sym typeface="Nanum Gothic"/>
            </a:endParaRPr>
          </a:p>
          <a:p>
            <a:pPr indent="0" lvl="0" marL="0" rtl="0" algn="l">
              <a:lnSpc>
                <a:spcPct val="150000"/>
              </a:lnSpc>
              <a:spcBef>
                <a:spcPts val="0"/>
              </a:spcBef>
              <a:spcAft>
                <a:spcPts val="0"/>
              </a:spcAft>
              <a:buNone/>
            </a:pPr>
            <a:r>
              <a:t/>
            </a:r>
            <a:endParaRPr sz="1000">
              <a:solidFill>
                <a:schemeClr val="dk1"/>
              </a:solidFill>
              <a:latin typeface="Nanum Gothic"/>
              <a:ea typeface="Nanum Gothic"/>
              <a:cs typeface="Nanum Gothic"/>
              <a:sym typeface="Nanum Gothic"/>
            </a:endParaRPr>
          </a:p>
        </p:txBody>
      </p:sp>
      <p:sp>
        <p:nvSpPr>
          <p:cNvPr id="232" name="Google Shape;232;p23"/>
          <p:cNvSpPr txBox="1"/>
          <p:nvPr/>
        </p:nvSpPr>
        <p:spPr>
          <a:xfrm>
            <a:off x="3652850" y="1543900"/>
            <a:ext cx="8025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문서1</a:t>
            </a:r>
            <a:endParaRPr sz="1200">
              <a:latin typeface="Gothic A1 Light"/>
              <a:ea typeface="Gothic A1 Light"/>
              <a:cs typeface="Gothic A1 Light"/>
              <a:sym typeface="Gothic A1 Light"/>
            </a:endParaRPr>
          </a:p>
        </p:txBody>
      </p:sp>
      <p:sp>
        <p:nvSpPr>
          <p:cNvPr id="233" name="Google Shape;233;p23"/>
          <p:cNvSpPr txBox="1"/>
          <p:nvPr/>
        </p:nvSpPr>
        <p:spPr>
          <a:xfrm>
            <a:off x="6741000" y="1543900"/>
            <a:ext cx="8025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Gothic A1 Light"/>
                <a:ea typeface="Gothic A1 Light"/>
                <a:cs typeface="Gothic A1 Light"/>
                <a:sym typeface="Gothic A1 Light"/>
              </a:rPr>
              <a:t>문서2</a:t>
            </a:r>
            <a:endParaRPr sz="1200">
              <a:latin typeface="Gothic A1 Light"/>
              <a:ea typeface="Gothic A1 Light"/>
              <a:cs typeface="Gothic A1 Light"/>
              <a:sym typeface="Gothic A1 Light"/>
            </a:endParaRPr>
          </a:p>
        </p:txBody>
      </p:sp>
      <p:sp>
        <p:nvSpPr>
          <p:cNvPr id="234" name="Google Shape;234;p23"/>
          <p:cNvSpPr txBox="1"/>
          <p:nvPr>
            <p:ph idx="12" type="sldNum"/>
          </p:nvPr>
        </p:nvSpPr>
        <p:spPr>
          <a:xfrm>
            <a:off x="4305334" y="47625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